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sldIdLst>
    <p:sldId id="256" r:id="rId2"/>
    <p:sldId id="282" r:id="rId3"/>
    <p:sldId id="257" r:id="rId4"/>
    <p:sldId id="258" r:id="rId5"/>
    <p:sldId id="261" r:id="rId6"/>
    <p:sldId id="262" r:id="rId7"/>
    <p:sldId id="260" r:id="rId8"/>
    <p:sldId id="275" r:id="rId9"/>
    <p:sldId id="259" r:id="rId10"/>
    <p:sldId id="263" r:id="rId11"/>
    <p:sldId id="264" r:id="rId12"/>
    <p:sldId id="271" r:id="rId13"/>
    <p:sldId id="270" r:id="rId14"/>
    <p:sldId id="272" r:id="rId15"/>
    <p:sldId id="273" r:id="rId16"/>
    <p:sldId id="274" r:id="rId17"/>
    <p:sldId id="276" r:id="rId18"/>
    <p:sldId id="280" r:id="rId19"/>
    <p:sldId id="281" r:id="rId20"/>
    <p:sldId id="265" r:id="rId21"/>
    <p:sldId id="267" r:id="rId22"/>
    <p:sldId id="268" r:id="rId23"/>
    <p:sldId id="269" r:id="rId24"/>
    <p:sldId id="277" r:id="rId25"/>
    <p:sldId id="279" r:id="rId26"/>
    <p:sldId id="27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68"/>
    <a:srgbClr val="17A1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96" autoAdjust="0"/>
    <p:restoredTop sz="94660"/>
  </p:normalViewPr>
  <p:slideViewPr>
    <p:cSldViewPr snapToGrid="0">
      <p:cViewPr>
        <p:scale>
          <a:sx n="66" d="100"/>
          <a:sy n="66" d="100"/>
        </p:scale>
        <p:origin x="75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D1CB1325-D174-48E4-BFB6-330260A2D98F}" type="datetimeFigureOut">
              <a:rPr lang="en-IN" smtClean="0"/>
              <a:t>25-05-2022</a:t>
            </a:fld>
            <a:endParaRPr lang="en-IN"/>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2FCE4C29-564C-45B9-98C9-7BAD66DEF9DE}"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199001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B1325-D174-48E4-BFB6-330260A2D98F}" type="datetimeFigureOut">
              <a:rPr lang="en-IN" smtClean="0"/>
              <a:t>25-05-2022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CE4C29-564C-45B9-98C9-7BAD66DEF9DE}" type="slidenum">
              <a:rPr lang="en-IN" smtClean="0"/>
              <a:t>‹#›</a:t>
            </a:fld>
            <a:endParaRPr lang="en-IN"/>
          </a:p>
        </p:txBody>
      </p:sp>
    </p:spTree>
    <p:extLst>
      <p:ext uri="{BB962C8B-B14F-4D97-AF65-F5344CB8AC3E}">
        <p14:creationId xmlns:p14="http://schemas.microsoft.com/office/powerpoint/2010/main" val="1771878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B1325-D174-48E4-BFB6-330260A2D98F}" type="datetimeFigureOut">
              <a:rPr lang="en-IN" smtClean="0"/>
              <a:t>25-05-2022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CE4C29-564C-45B9-98C9-7BAD66DEF9DE}" type="slidenum">
              <a:rPr lang="en-IN" smtClean="0"/>
              <a:t>‹#›</a:t>
            </a:fld>
            <a:endParaRPr lang="en-IN"/>
          </a:p>
        </p:txBody>
      </p:sp>
    </p:spTree>
    <p:extLst>
      <p:ext uri="{BB962C8B-B14F-4D97-AF65-F5344CB8AC3E}">
        <p14:creationId xmlns:p14="http://schemas.microsoft.com/office/powerpoint/2010/main" val="2210982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B1325-D174-48E4-BFB6-330260A2D98F}" type="datetimeFigureOut">
              <a:rPr lang="en-IN" smtClean="0"/>
              <a:t>25-05-2022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CE4C29-564C-45B9-98C9-7BAD66DEF9DE}" type="slidenum">
              <a:rPr lang="en-IN" smtClean="0"/>
              <a:t>‹#›</a:t>
            </a:fld>
            <a:endParaRPr lang="en-IN"/>
          </a:p>
        </p:txBody>
      </p:sp>
    </p:spTree>
    <p:extLst>
      <p:ext uri="{BB962C8B-B14F-4D97-AF65-F5344CB8AC3E}">
        <p14:creationId xmlns:p14="http://schemas.microsoft.com/office/powerpoint/2010/main" val="3195302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CB1325-D174-48E4-BFB6-330260A2D98F}" type="datetimeFigureOut">
              <a:rPr lang="en-IN" smtClean="0"/>
              <a:t>25-05-2022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CE4C29-564C-45B9-98C9-7BAD66DEF9DE}"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31927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CB1325-D174-48E4-BFB6-330260A2D98F}" type="datetimeFigureOut">
              <a:rPr lang="en-IN" smtClean="0"/>
              <a:t>25-05-2022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CE4C29-564C-45B9-98C9-7BAD66DEF9DE}" type="slidenum">
              <a:rPr lang="en-IN" smtClean="0"/>
              <a:t>‹#›</a:t>
            </a:fld>
            <a:endParaRPr lang="en-IN"/>
          </a:p>
        </p:txBody>
      </p:sp>
    </p:spTree>
    <p:extLst>
      <p:ext uri="{BB962C8B-B14F-4D97-AF65-F5344CB8AC3E}">
        <p14:creationId xmlns:p14="http://schemas.microsoft.com/office/powerpoint/2010/main" val="2760067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CB1325-D174-48E4-BFB6-330260A2D98F}" type="datetimeFigureOut">
              <a:rPr lang="en-IN" smtClean="0"/>
              <a:t>25-05-2022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FCE4C29-564C-45B9-98C9-7BAD66DEF9DE}" type="slidenum">
              <a:rPr lang="en-IN" smtClean="0"/>
              <a:t>‹#›</a:t>
            </a:fld>
            <a:endParaRPr lang="en-IN"/>
          </a:p>
        </p:txBody>
      </p:sp>
    </p:spTree>
    <p:extLst>
      <p:ext uri="{BB962C8B-B14F-4D97-AF65-F5344CB8AC3E}">
        <p14:creationId xmlns:p14="http://schemas.microsoft.com/office/powerpoint/2010/main" val="2769241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CB1325-D174-48E4-BFB6-330260A2D98F}" type="datetimeFigureOut">
              <a:rPr lang="en-IN" smtClean="0"/>
              <a:t>25-05-2022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FCE4C29-564C-45B9-98C9-7BAD66DEF9DE}" type="slidenum">
              <a:rPr lang="en-IN" smtClean="0"/>
              <a:t>‹#›</a:t>
            </a:fld>
            <a:endParaRPr lang="en-IN"/>
          </a:p>
        </p:txBody>
      </p:sp>
    </p:spTree>
    <p:extLst>
      <p:ext uri="{BB962C8B-B14F-4D97-AF65-F5344CB8AC3E}">
        <p14:creationId xmlns:p14="http://schemas.microsoft.com/office/powerpoint/2010/main" val="3845348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B1325-D174-48E4-BFB6-330260A2D98F}" type="datetimeFigureOut">
              <a:rPr lang="en-IN" smtClean="0"/>
              <a:t>25-05-2022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FCE4C29-564C-45B9-98C9-7BAD66DEF9DE}" type="slidenum">
              <a:rPr lang="en-IN" smtClean="0"/>
              <a:t>‹#›</a:t>
            </a:fld>
            <a:endParaRPr lang="en-IN"/>
          </a:p>
        </p:txBody>
      </p:sp>
    </p:spTree>
    <p:extLst>
      <p:ext uri="{BB962C8B-B14F-4D97-AF65-F5344CB8AC3E}">
        <p14:creationId xmlns:p14="http://schemas.microsoft.com/office/powerpoint/2010/main" val="642658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CB1325-D174-48E4-BFB6-330260A2D98F}" type="datetimeFigureOut">
              <a:rPr lang="en-IN" smtClean="0"/>
              <a:t>25-05-2022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CE4C29-564C-45B9-98C9-7BAD66DEF9DE}" type="slidenum">
              <a:rPr lang="en-IN" smtClean="0"/>
              <a:t>‹#›</a:t>
            </a:fld>
            <a:endParaRPr lang="en-IN"/>
          </a:p>
        </p:txBody>
      </p:sp>
    </p:spTree>
    <p:extLst>
      <p:ext uri="{BB962C8B-B14F-4D97-AF65-F5344CB8AC3E}">
        <p14:creationId xmlns:p14="http://schemas.microsoft.com/office/powerpoint/2010/main" val="3053821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CB1325-D174-48E4-BFB6-330260A2D98F}" type="datetimeFigureOut">
              <a:rPr lang="en-IN" smtClean="0"/>
              <a:t>25-05-2022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CE4C29-564C-45B9-98C9-7BAD66DEF9DE}" type="slidenum">
              <a:rPr lang="en-IN" smtClean="0"/>
              <a:t>‹#›</a:t>
            </a:fld>
            <a:endParaRPr lang="en-IN"/>
          </a:p>
        </p:txBody>
      </p:sp>
    </p:spTree>
    <p:extLst>
      <p:ext uri="{BB962C8B-B14F-4D97-AF65-F5344CB8AC3E}">
        <p14:creationId xmlns:p14="http://schemas.microsoft.com/office/powerpoint/2010/main" val="3670234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D1CB1325-D174-48E4-BFB6-330260A2D98F}" type="datetimeFigureOut">
              <a:rPr lang="en-IN" smtClean="0"/>
              <a:t>25-05-2022</a:t>
            </a:fld>
            <a:endParaRPr lang="en-IN"/>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IN"/>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2FCE4C29-564C-45B9-98C9-7BAD66DEF9DE}" type="slidenum">
              <a:rPr lang="en-IN" smtClean="0"/>
              <a:t>‹#›</a:t>
            </a:fld>
            <a:endParaRPr lang="en-IN"/>
          </a:p>
        </p:txBody>
      </p:sp>
    </p:spTree>
    <p:extLst>
      <p:ext uri="{BB962C8B-B14F-4D97-AF65-F5344CB8AC3E}">
        <p14:creationId xmlns:p14="http://schemas.microsoft.com/office/powerpoint/2010/main" val="2355391802"/>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create.arduino.cc/projecthub/embeddedlab786/temperature-based-fan-speed-control-945f9d" TargetMode="External"/><Relationship Id="rId2" Type="http://schemas.openxmlformats.org/officeDocument/2006/relationships/hyperlink" Target="https://circuitdigest.com/microcontroller-projects/automatic-temperature-controlled-fan-project" TargetMode="External"/><Relationship Id="rId1" Type="http://schemas.openxmlformats.org/officeDocument/2006/relationships/slideLayout" Target="../slideLayouts/slideLayout2.xml"/><Relationship Id="rId4" Type="http://schemas.openxmlformats.org/officeDocument/2006/relationships/hyperlink" Target="https://www.ekwb.com/blog/what-is-pwm-and-how-does-it-work/"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electronics-lab.com/use-comparator-op-amp-simplify-light-dependent-resistor-output/image-1a/"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61B4F03-254A-4215-836A-C329D384AEA3}"/>
              </a:ext>
            </a:extLst>
          </p:cNvPr>
          <p:cNvSpPr/>
          <p:nvPr/>
        </p:nvSpPr>
        <p:spPr>
          <a:xfrm>
            <a:off x="1388621" y="233660"/>
            <a:ext cx="9414758" cy="584775"/>
          </a:xfrm>
          <a:prstGeom prst="rect">
            <a:avLst/>
          </a:prstGeom>
          <a:noFill/>
        </p:spPr>
        <p:txBody>
          <a:bodyPr wrap="none" lIns="91440" tIns="45720" rIns="91440" bIns="45720">
            <a:spAutoFit/>
          </a:bodyPr>
          <a:lstStyle/>
          <a:p>
            <a:pPr algn="ctr"/>
            <a:r>
              <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ECE2002-ANALOG ELECTRONIC CIRCUIT</a:t>
            </a:r>
          </a:p>
        </p:txBody>
      </p:sp>
      <p:sp>
        <p:nvSpPr>
          <p:cNvPr id="9" name="TextBox 8">
            <a:extLst>
              <a:ext uri="{FF2B5EF4-FFF2-40B4-BE49-F238E27FC236}">
                <a16:creationId xmlns:a16="http://schemas.microsoft.com/office/drawing/2014/main" id="{980CC46B-2BAA-4CDE-A1D5-8A27806D91D5}"/>
              </a:ext>
            </a:extLst>
          </p:cNvPr>
          <p:cNvSpPr txBox="1"/>
          <p:nvPr/>
        </p:nvSpPr>
        <p:spPr>
          <a:xfrm>
            <a:off x="438149" y="5597783"/>
            <a:ext cx="6181726" cy="369332"/>
          </a:xfrm>
          <a:prstGeom prst="rect">
            <a:avLst/>
          </a:prstGeom>
          <a:noFill/>
        </p:spPr>
        <p:txBody>
          <a:bodyPr wrap="square" rtlCol="0">
            <a:spAutoFit/>
          </a:bodyPr>
          <a:lstStyle/>
          <a:p>
            <a:r>
              <a:rPr lang="en-US" dirty="0"/>
              <a:t>Project Guide: Prof. Jasmin Pameena Priyadarshini M</a:t>
            </a:r>
            <a:endParaRPr lang="en-IN" dirty="0"/>
          </a:p>
        </p:txBody>
      </p:sp>
      <p:sp>
        <p:nvSpPr>
          <p:cNvPr id="10" name="TextBox 9">
            <a:extLst>
              <a:ext uri="{FF2B5EF4-FFF2-40B4-BE49-F238E27FC236}">
                <a16:creationId xmlns:a16="http://schemas.microsoft.com/office/drawing/2014/main" id="{0D0BB59B-3EAB-4DB4-891E-A6D8F1BB7BA3}"/>
              </a:ext>
            </a:extLst>
          </p:cNvPr>
          <p:cNvSpPr txBox="1"/>
          <p:nvPr/>
        </p:nvSpPr>
        <p:spPr>
          <a:xfrm>
            <a:off x="8439150" y="5325546"/>
            <a:ext cx="3476625" cy="646331"/>
          </a:xfrm>
          <a:prstGeom prst="rect">
            <a:avLst/>
          </a:prstGeom>
          <a:noFill/>
        </p:spPr>
        <p:txBody>
          <a:bodyPr wrap="square" rtlCol="0">
            <a:spAutoFit/>
          </a:bodyPr>
          <a:lstStyle/>
          <a:p>
            <a:r>
              <a:rPr lang="en-US" dirty="0"/>
              <a:t>Proposed by:</a:t>
            </a:r>
          </a:p>
          <a:p>
            <a:r>
              <a:rPr lang="en-US" dirty="0"/>
              <a:t>Ishita Narang(20BEC180)</a:t>
            </a:r>
            <a:endParaRPr lang="en-IN" dirty="0"/>
          </a:p>
        </p:txBody>
      </p:sp>
      <p:sp>
        <p:nvSpPr>
          <p:cNvPr id="11" name="Rectangle 10">
            <a:extLst>
              <a:ext uri="{FF2B5EF4-FFF2-40B4-BE49-F238E27FC236}">
                <a16:creationId xmlns:a16="http://schemas.microsoft.com/office/drawing/2014/main" id="{A28D8EC9-D705-45A2-94EA-0BB6C66502D6}"/>
              </a:ext>
            </a:extLst>
          </p:cNvPr>
          <p:cNvSpPr/>
          <p:nvPr/>
        </p:nvSpPr>
        <p:spPr>
          <a:xfrm>
            <a:off x="406806" y="2330946"/>
            <a:ext cx="11785194" cy="1754326"/>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rgbClr val="FFC000"/>
                </a:solidFill>
                <a:effectLst>
                  <a:outerShdw blurRad="12700" dist="38100" dir="2700000" algn="tl" rotWithShape="0">
                    <a:schemeClr val="bg1">
                      <a:lumMod val="50000"/>
                    </a:schemeClr>
                  </a:outerShdw>
                </a:effectLst>
              </a:rPr>
              <a:t>TEMPERATURE CONTROLLED FAN </a:t>
            </a:r>
            <a:endParaRPr lang="en-IN" sz="5400" b="1" cap="none" spc="0" dirty="0">
              <a:ln w="9525">
                <a:solidFill>
                  <a:schemeClr val="bg1"/>
                </a:solidFill>
                <a:prstDash val="solid"/>
              </a:ln>
              <a:solidFill>
                <a:srgbClr val="FFC000"/>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699020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421589-517A-45A5-8B6E-E07A45048EC6}"/>
              </a:ext>
            </a:extLst>
          </p:cNvPr>
          <p:cNvSpPr>
            <a:spLocks noGrp="1"/>
          </p:cNvSpPr>
          <p:nvPr>
            <p:ph idx="1"/>
          </p:nvPr>
        </p:nvSpPr>
        <p:spPr>
          <a:xfrm>
            <a:off x="706212" y="808823"/>
            <a:ext cx="9834753" cy="5240354"/>
          </a:xfrm>
        </p:spPr>
        <p:txBody>
          <a:bodyPr>
            <a:noAutofit/>
          </a:bodyPr>
          <a:lstStyle/>
          <a:p>
            <a:pPr>
              <a:lnSpc>
                <a:spcPct val="150000"/>
              </a:lnSpc>
            </a:pPr>
            <a:r>
              <a:rPr lang="en-US" sz="2400" dirty="0">
                <a:latin typeface="Times New Roman" panose="02020603050405020304" pitchFamily="18" charset="0"/>
                <a:cs typeface="Times New Roman" panose="02020603050405020304" pitchFamily="18" charset="0"/>
              </a:rPr>
              <a:t>The MOSFET will experience average voltage of each time period. More the voltage is  as a result duty cycle is higher(time for which it is ON) more the fan speed so this way we can vary the voltage and control the speed of the fan. </a:t>
            </a:r>
          </a:p>
          <a:p>
            <a:pPr>
              <a:lnSpc>
                <a:spcPct val="150000"/>
              </a:lnSpc>
            </a:pPr>
            <a:r>
              <a:rPr lang="en-US" sz="2400" dirty="0">
                <a:latin typeface="Times New Roman" panose="02020603050405020304" pitchFamily="18" charset="0"/>
                <a:cs typeface="Times New Roman" panose="02020603050405020304" pitchFamily="18" charset="0"/>
              </a:rPr>
              <a:t>PWM works by pulsating DC current, and varying the amount of time that each pulse stays ‘on’ to control the amount of current that flows to a device . If the duty cycle of a PWM power supply is set to 70%, then the pulse is on for 70% of the time, and it is off 30% of the time. Duty cycle refers the amount of time it is 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931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19AEB-D988-4A9F-A21E-B2B4A0CB0CB1}"/>
              </a:ext>
            </a:extLst>
          </p:cNvPr>
          <p:cNvSpPr>
            <a:spLocks noGrp="1"/>
          </p:cNvSpPr>
          <p:nvPr>
            <p:ph type="title"/>
          </p:nvPr>
        </p:nvSpPr>
        <p:spPr>
          <a:xfrm>
            <a:off x="1702916" y="365760"/>
            <a:ext cx="7713269" cy="1325562"/>
          </a:xfrm>
        </p:spPr>
        <p:txBody>
          <a:bodyPr anchor="ctr"/>
          <a:lstStyle/>
          <a:p>
            <a:pPr algn="ctr"/>
            <a:r>
              <a:rPr lang="en-US" sz="4400" b="1" dirty="0">
                <a:ln w="9525">
                  <a:solidFill>
                    <a:schemeClr val="bg1"/>
                  </a:solidFill>
                  <a:prstDash val="solid"/>
                </a:ln>
                <a:solidFill>
                  <a:srgbClr val="FF0000"/>
                </a:solidFill>
                <a:effectLst>
                  <a:outerShdw blurRad="12700" dist="38100" dir="2700000" algn="tl" rotWithShape="0">
                    <a:schemeClr val="bg1">
                      <a:lumMod val="50000"/>
                    </a:schemeClr>
                  </a:outerShdw>
                </a:effectLst>
              </a:rPr>
              <a:t>STIMULATION</a:t>
            </a:r>
            <a:endParaRPr lang="en-IN" b="1" dirty="0">
              <a:solidFill>
                <a:srgbClr val="FF0000"/>
              </a:solidFill>
              <a:effectLst>
                <a:outerShdw blurRad="38100" dist="38100" dir="2700000" algn="tl">
                  <a:srgbClr val="000000">
                    <a:alpha val="43137"/>
                  </a:srgbClr>
                </a:outerShdw>
              </a:effectLst>
            </a:endParaRPr>
          </a:p>
        </p:txBody>
      </p:sp>
      <p:pic>
        <p:nvPicPr>
          <p:cNvPr id="5" name="Content Placeholder 4">
            <a:extLst>
              <a:ext uri="{FF2B5EF4-FFF2-40B4-BE49-F238E27FC236}">
                <a16:creationId xmlns:a16="http://schemas.microsoft.com/office/drawing/2014/main" id="{EBBABD85-5557-4EA1-B81C-4DCBB281436A}"/>
              </a:ext>
            </a:extLst>
          </p:cNvPr>
          <p:cNvPicPr>
            <a:picLocks noGrp="1" noChangeAspect="1"/>
          </p:cNvPicPr>
          <p:nvPr>
            <p:ph idx="1"/>
          </p:nvPr>
        </p:nvPicPr>
        <p:blipFill rotWithShape="1">
          <a:blip r:embed="rId2"/>
          <a:srcRect l="16580" t="18139" r="1671" b="10634"/>
          <a:stretch/>
        </p:blipFill>
        <p:spPr>
          <a:xfrm>
            <a:off x="1702915" y="1691322"/>
            <a:ext cx="7713269" cy="3780322"/>
          </a:xfrm>
        </p:spPr>
      </p:pic>
      <p:sp>
        <p:nvSpPr>
          <p:cNvPr id="6" name="TextBox 5">
            <a:extLst>
              <a:ext uri="{FF2B5EF4-FFF2-40B4-BE49-F238E27FC236}">
                <a16:creationId xmlns:a16="http://schemas.microsoft.com/office/drawing/2014/main" id="{58C8B8EA-459E-4AB9-A460-8BE4698AE28A}"/>
              </a:ext>
            </a:extLst>
          </p:cNvPr>
          <p:cNvSpPr txBox="1"/>
          <p:nvPr/>
        </p:nvSpPr>
        <p:spPr>
          <a:xfrm>
            <a:off x="1702917" y="5693662"/>
            <a:ext cx="7713269" cy="461665"/>
          </a:xfrm>
          <a:prstGeom prst="rect">
            <a:avLst/>
          </a:prstGeom>
          <a:noFill/>
          <a:ln w="28575">
            <a:solidFill>
              <a:srgbClr val="006468"/>
            </a:solidFill>
          </a:ln>
        </p:spPr>
        <p:txBody>
          <a:bodyPr wrap="square" rtlCol="0">
            <a:spAutoFit/>
          </a:bodyPr>
          <a:lstStyle/>
          <a:p>
            <a:r>
              <a:rPr lang="en-IN" sz="2400" dirty="0">
                <a:solidFill>
                  <a:srgbClr val="17A1A5"/>
                </a:solidFill>
              </a:rPr>
              <a:t>At minimum temperature set (30 °C) fan speed = 0%</a:t>
            </a:r>
          </a:p>
        </p:txBody>
      </p:sp>
    </p:spTree>
    <p:extLst>
      <p:ext uri="{BB962C8B-B14F-4D97-AF65-F5344CB8AC3E}">
        <p14:creationId xmlns:p14="http://schemas.microsoft.com/office/powerpoint/2010/main" val="1926280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19AEB-D988-4A9F-A21E-B2B4A0CB0CB1}"/>
              </a:ext>
            </a:extLst>
          </p:cNvPr>
          <p:cNvSpPr>
            <a:spLocks noGrp="1"/>
          </p:cNvSpPr>
          <p:nvPr>
            <p:ph type="title"/>
          </p:nvPr>
        </p:nvSpPr>
        <p:spPr>
          <a:xfrm>
            <a:off x="1702916" y="365760"/>
            <a:ext cx="7713269" cy="1325562"/>
          </a:xfrm>
        </p:spPr>
        <p:txBody>
          <a:bodyPr anchor="ctr"/>
          <a:lstStyle/>
          <a:p>
            <a:pPr algn="ctr"/>
            <a:r>
              <a:rPr lang="en-US" sz="4400" b="1" dirty="0">
                <a:ln w="9525">
                  <a:solidFill>
                    <a:schemeClr val="bg1"/>
                  </a:solidFill>
                  <a:prstDash val="solid"/>
                </a:ln>
                <a:solidFill>
                  <a:srgbClr val="FF0000"/>
                </a:solidFill>
                <a:effectLst>
                  <a:outerShdw blurRad="12700" dist="38100" dir="2700000" algn="tl" rotWithShape="0">
                    <a:schemeClr val="bg1">
                      <a:lumMod val="50000"/>
                    </a:schemeClr>
                  </a:outerShdw>
                </a:effectLst>
              </a:rPr>
              <a:t>STIMULATION</a:t>
            </a:r>
            <a:endParaRPr lang="en-IN" b="1" dirty="0">
              <a:solidFill>
                <a:srgbClr val="FF0000"/>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58C8B8EA-459E-4AB9-A460-8BE4698AE28A}"/>
              </a:ext>
            </a:extLst>
          </p:cNvPr>
          <p:cNvSpPr txBox="1"/>
          <p:nvPr/>
        </p:nvSpPr>
        <p:spPr>
          <a:xfrm>
            <a:off x="1702917" y="5693662"/>
            <a:ext cx="7713269" cy="461665"/>
          </a:xfrm>
          <a:prstGeom prst="rect">
            <a:avLst/>
          </a:prstGeom>
          <a:noFill/>
          <a:ln w="28575">
            <a:solidFill>
              <a:srgbClr val="006468"/>
            </a:solidFill>
          </a:ln>
        </p:spPr>
        <p:txBody>
          <a:bodyPr wrap="square" rtlCol="0">
            <a:spAutoFit/>
          </a:bodyPr>
          <a:lstStyle/>
          <a:p>
            <a:pPr algn="ctr"/>
            <a:r>
              <a:rPr lang="en-IN" sz="2400" dirty="0">
                <a:solidFill>
                  <a:srgbClr val="17A1A5"/>
                </a:solidFill>
              </a:rPr>
              <a:t>At a temperature of 37 °C fan speed = 46%</a:t>
            </a:r>
          </a:p>
        </p:txBody>
      </p:sp>
      <p:pic>
        <p:nvPicPr>
          <p:cNvPr id="8" name="Content Placeholder 7">
            <a:extLst>
              <a:ext uri="{FF2B5EF4-FFF2-40B4-BE49-F238E27FC236}">
                <a16:creationId xmlns:a16="http://schemas.microsoft.com/office/drawing/2014/main" id="{2FD2D25B-D2EB-4C47-9A63-31354E13D4BC}"/>
              </a:ext>
            </a:extLst>
          </p:cNvPr>
          <p:cNvPicPr>
            <a:picLocks noGrp="1" noChangeAspect="1"/>
          </p:cNvPicPr>
          <p:nvPr>
            <p:ph idx="1"/>
          </p:nvPr>
        </p:nvPicPr>
        <p:blipFill rotWithShape="1">
          <a:blip r:embed="rId2"/>
          <a:srcRect l="16456" t="19023" r="1795" b="11180"/>
          <a:stretch/>
        </p:blipFill>
        <p:spPr>
          <a:xfrm>
            <a:off x="1702917" y="1766076"/>
            <a:ext cx="7713268" cy="3704402"/>
          </a:xfrm>
        </p:spPr>
      </p:pic>
    </p:spTree>
    <p:extLst>
      <p:ext uri="{BB962C8B-B14F-4D97-AF65-F5344CB8AC3E}">
        <p14:creationId xmlns:p14="http://schemas.microsoft.com/office/powerpoint/2010/main" val="1566016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19AEB-D988-4A9F-A21E-B2B4A0CB0CB1}"/>
              </a:ext>
            </a:extLst>
          </p:cNvPr>
          <p:cNvSpPr>
            <a:spLocks noGrp="1"/>
          </p:cNvSpPr>
          <p:nvPr>
            <p:ph type="title"/>
          </p:nvPr>
        </p:nvSpPr>
        <p:spPr>
          <a:xfrm>
            <a:off x="1702916" y="365760"/>
            <a:ext cx="7713269" cy="1325562"/>
          </a:xfrm>
          <a:noFill/>
          <a:ln>
            <a:noFill/>
          </a:ln>
        </p:spPr>
        <p:txBody>
          <a:bodyPr anchor="ctr"/>
          <a:lstStyle/>
          <a:p>
            <a:pPr algn="ctr"/>
            <a:r>
              <a:rPr lang="en-US" sz="4400" b="1" dirty="0">
                <a:ln w="9525">
                  <a:solidFill>
                    <a:schemeClr val="bg1"/>
                  </a:solidFill>
                  <a:prstDash val="solid"/>
                </a:ln>
                <a:solidFill>
                  <a:srgbClr val="FF0000"/>
                </a:solidFill>
                <a:effectLst>
                  <a:outerShdw blurRad="12700" dist="38100" dir="2700000" algn="tl" rotWithShape="0">
                    <a:schemeClr val="bg1">
                      <a:lumMod val="50000"/>
                    </a:schemeClr>
                  </a:outerShdw>
                </a:effectLst>
              </a:rPr>
              <a:t>STIMULATION</a:t>
            </a:r>
            <a:endParaRPr lang="en-IN" b="1" dirty="0">
              <a:solidFill>
                <a:srgbClr val="FF0000"/>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58C8B8EA-459E-4AB9-A460-8BE4698AE28A}"/>
              </a:ext>
            </a:extLst>
          </p:cNvPr>
          <p:cNvSpPr txBox="1"/>
          <p:nvPr/>
        </p:nvSpPr>
        <p:spPr>
          <a:xfrm>
            <a:off x="1329248" y="5963197"/>
            <a:ext cx="8269050" cy="461665"/>
          </a:xfrm>
          <a:prstGeom prst="rect">
            <a:avLst/>
          </a:prstGeom>
          <a:noFill/>
          <a:ln w="28575">
            <a:solidFill>
              <a:srgbClr val="006468"/>
            </a:solidFill>
          </a:ln>
        </p:spPr>
        <p:txBody>
          <a:bodyPr wrap="square" rtlCol="0">
            <a:spAutoFit/>
          </a:bodyPr>
          <a:lstStyle/>
          <a:p>
            <a:pPr algn="ctr"/>
            <a:r>
              <a:rPr lang="en-IN" sz="2400" dirty="0">
                <a:solidFill>
                  <a:srgbClr val="17A1A5"/>
                </a:solidFill>
              </a:rPr>
              <a:t>At maximum temperature set (45 °C) fan speed = 100%</a:t>
            </a:r>
          </a:p>
        </p:txBody>
      </p:sp>
      <p:pic>
        <p:nvPicPr>
          <p:cNvPr id="8" name="Picture 7">
            <a:extLst>
              <a:ext uri="{FF2B5EF4-FFF2-40B4-BE49-F238E27FC236}">
                <a16:creationId xmlns:a16="http://schemas.microsoft.com/office/drawing/2014/main" id="{6A8E576F-DD05-4D1B-8F3D-290EBBBA7CEF}"/>
              </a:ext>
            </a:extLst>
          </p:cNvPr>
          <p:cNvPicPr>
            <a:picLocks noChangeAspect="1"/>
          </p:cNvPicPr>
          <p:nvPr/>
        </p:nvPicPr>
        <p:blipFill rotWithShape="1">
          <a:blip r:embed="rId2"/>
          <a:srcRect l="16422" t="18435" r="1876" b="10524"/>
          <a:stretch/>
        </p:blipFill>
        <p:spPr>
          <a:xfrm>
            <a:off x="1702916" y="1691322"/>
            <a:ext cx="7713269" cy="3872079"/>
          </a:xfrm>
          <a:prstGeom prst="rect">
            <a:avLst/>
          </a:prstGeom>
        </p:spPr>
      </p:pic>
    </p:spTree>
    <p:extLst>
      <p:ext uri="{BB962C8B-B14F-4D97-AF65-F5344CB8AC3E}">
        <p14:creationId xmlns:p14="http://schemas.microsoft.com/office/powerpoint/2010/main" val="3165193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8CC27-9D02-4B01-A200-149EBA2B142D}"/>
              </a:ext>
            </a:extLst>
          </p:cNvPr>
          <p:cNvSpPr>
            <a:spLocks noGrp="1"/>
          </p:cNvSpPr>
          <p:nvPr>
            <p:ph type="title"/>
          </p:nvPr>
        </p:nvSpPr>
        <p:spPr>
          <a:xfrm>
            <a:off x="1261872" y="365760"/>
            <a:ext cx="9267676" cy="1325562"/>
          </a:xfrm>
        </p:spPr>
        <p:txBody>
          <a:bodyPr anchor="ctr">
            <a:normAutofit/>
          </a:bodyPr>
          <a:lstStyle/>
          <a:p>
            <a:pPr algn="ctr"/>
            <a:r>
              <a:rPr lang="en-US" sz="5400" b="1" dirty="0">
                <a:ln w="9525">
                  <a:solidFill>
                    <a:schemeClr val="bg1"/>
                  </a:solidFill>
                  <a:prstDash val="solid"/>
                </a:ln>
                <a:solidFill>
                  <a:srgbClr val="FF0000"/>
                </a:solidFill>
                <a:effectLst>
                  <a:outerShdw blurRad="12700" dist="38100" dir="2700000" algn="tl" rotWithShape="0">
                    <a:schemeClr val="bg1">
                      <a:lumMod val="50000"/>
                    </a:schemeClr>
                  </a:outerShdw>
                </a:effectLst>
              </a:rPr>
              <a:t>PWM</a:t>
            </a:r>
            <a:endParaRPr lang="en-IN" sz="5400" dirty="0"/>
          </a:p>
        </p:txBody>
      </p:sp>
      <p:pic>
        <p:nvPicPr>
          <p:cNvPr id="5" name="Content Placeholder 4">
            <a:extLst>
              <a:ext uri="{FF2B5EF4-FFF2-40B4-BE49-F238E27FC236}">
                <a16:creationId xmlns:a16="http://schemas.microsoft.com/office/drawing/2014/main" id="{F46C0435-D3F0-4170-B965-1D324EFE317F}"/>
              </a:ext>
            </a:extLst>
          </p:cNvPr>
          <p:cNvPicPr>
            <a:picLocks noGrp="1" noChangeAspect="1"/>
          </p:cNvPicPr>
          <p:nvPr>
            <p:ph idx="1"/>
          </p:nvPr>
        </p:nvPicPr>
        <p:blipFill>
          <a:blip r:embed="rId2"/>
          <a:stretch>
            <a:fillRect/>
          </a:stretch>
        </p:blipFill>
        <p:spPr>
          <a:xfrm>
            <a:off x="905737" y="1799473"/>
            <a:ext cx="4362674" cy="2908449"/>
          </a:xfrm>
        </p:spPr>
      </p:pic>
      <p:sp>
        <p:nvSpPr>
          <p:cNvPr id="6" name="TextBox 5">
            <a:extLst>
              <a:ext uri="{FF2B5EF4-FFF2-40B4-BE49-F238E27FC236}">
                <a16:creationId xmlns:a16="http://schemas.microsoft.com/office/drawing/2014/main" id="{899E7CB0-21C4-4358-849D-5EFBB21064DD}"/>
              </a:ext>
            </a:extLst>
          </p:cNvPr>
          <p:cNvSpPr txBox="1"/>
          <p:nvPr/>
        </p:nvSpPr>
        <p:spPr>
          <a:xfrm>
            <a:off x="905737" y="4966635"/>
            <a:ext cx="4362674" cy="923330"/>
          </a:xfrm>
          <a:prstGeom prst="rect">
            <a:avLst/>
          </a:prstGeom>
          <a:noFill/>
        </p:spPr>
        <p:txBody>
          <a:bodyPr wrap="square" rtlCol="0">
            <a:spAutoFit/>
          </a:bodyPr>
          <a:lstStyle/>
          <a:p>
            <a:pPr algn="ctr"/>
            <a:r>
              <a:rPr lang="en-IN" dirty="0"/>
              <a:t>10% duty cycle</a:t>
            </a:r>
          </a:p>
          <a:p>
            <a:pPr algn="ctr"/>
            <a:r>
              <a:rPr lang="en-IN" dirty="0"/>
              <a:t>Off for 90% of the time</a:t>
            </a:r>
          </a:p>
          <a:p>
            <a:pPr algn="ctr"/>
            <a:r>
              <a:rPr lang="en-IN" dirty="0"/>
              <a:t>Temp=30℃ and Fan speed = 0%</a:t>
            </a:r>
          </a:p>
        </p:txBody>
      </p:sp>
      <p:pic>
        <p:nvPicPr>
          <p:cNvPr id="8" name="Picture 7">
            <a:extLst>
              <a:ext uri="{FF2B5EF4-FFF2-40B4-BE49-F238E27FC236}">
                <a16:creationId xmlns:a16="http://schemas.microsoft.com/office/drawing/2014/main" id="{D15CD23B-4667-407D-8685-97C01F3B201A}"/>
              </a:ext>
            </a:extLst>
          </p:cNvPr>
          <p:cNvPicPr>
            <a:picLocks noChangeAspect="1"/>
          </p:cNvPicPr>
          <p:nvPr/>
        </p:nvPicPr>
        <p:blipFill>
          <a:blip r:embed="rId3"/>
          <a:stretch>
            <a:fillRect/>
          </a:stretch>
        </p:blipFill>
        <p:spPr>
          <a:xfrm>
            <a:off x="6012870" y="1793094"/>
            <a:ext cx="4362674" cy="2914828"/>
          </a:xfrm>
          <a:prstGeom prst="rect">
            <a:avLst/>
          </a:prstGeom>
        </p:spPr>
      </p:pic>
      <p:sp>
        <p:nvSpPr>
          <p:cNvPr id="9" name="TextBox 8">
            <a:extLst>
              <a:ext uri="{FF2B5EF4-FFF2-40B4-BE49-F238E27FC236}">
                <a16:creationId xmlns:a16="http://schemas.microsoft.com/office/drawing/2014/main" id="{7661A4E6-4B97-4A9F-9EF8-D7A8543E1CFA}"/>
              </a:ext>
            </a:extLst>
          </p:cNvPr>
          <p:cNvSpPr txBox="1"/>
          <p:nvPr/>
        </p:nvSpPr>
        <p:spPr>
          <a:xfrm>
            <a:off x="6012870" y="4985885"/>
            <a:ext cx="4362674" cy="923330"/>
          </a:xfrm>
          <a:prstGeom prst="rect">
            <a:avLst/>
          </a:prstGeom>
          <a:noFill/>
        </p:spPr>
        <p:txBody>
          <a:bodyPr wrap="square" rtlCol="0">
            <a:spAutoFit/>
          </a:bodyPr>
          <a:lstStyle/>
          <a:p>
            <a:pPr algn="ctr"/>
            <a:r>
              <a:rPr lang="en-IN" dirty="0"/>
              <a:t>50% duty cycle</a:t>
            </a:r>
          </a:p>
          <a:p>
            <a:pPr algn="ctr"/>
            <a:r>
              <a:rPr lang="en-IN" dirty="0"/>
              <a:t>Off for 50% of the time and On for 50%</a:t>
            </a:r>
          </a:p>
          <a:p>
            <a:pPr algn="ctr"/>
            <a:r>
              <a:rPr lang="en-IN" dirty="0"/>
              <a:t>Temp=38℃ and Fan speed = 50%</a:t>
            </a:r>
          </a:p>
        </p:txBody>
      </p:sp>
    </p:spTree>
    <p:extLst>
      <p:ext uri="{BB962C8B-B14F-4D97-AF65-F5344CB8AC3E}">
        <p14:creationId xmlns:p14="http://schemas.microsoft.com/office/powerpoint/2010/main" val="3680129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8CC27-9D02-4B01-A200-149EBA2B142D}"/>
              </a:ext>
            </a:extLst>
          </p:cNvPr>
          <p:cNvSpPr>
            <a:spLocks noGrp="1"/>
          </p:cNvSpPr>
          <p:nvPr>
            <p:ph type="title"/>
          </p:nvPr>
        </p:nvSpPr>
        <p:spPr>
          <a:xfrm>
            <a:off x="1533036" y="365760"/>
            <a:ext cx="9047315" cy="1325562"/>
          </a:xfrm>
        </p:spPr>
        <p:txBody>
          <a:bodyPr anchor="ctr">
            <a:normAutofit/>
          </a:bodyPr>
          <a:lstStyle/>
          <a:p>
            <a:pPr algn="ctr"/>
            <a:r>
              <a:rPr lang="en-US" sz="5400" b="1" dirty="0">
                <a:ln w="9525">
                  <a:solidFill>
                    <a:schemeClr val="bg1"/>
                  </a:solidFill>
                  <a:prstDash val="solid"/>
                </a:ln>
                <a:solidFill>
                  <a:srgbClr val="FF0000"/>
                </a:solidFill>
                <a:effectLst>
                  <a:outerShdw blurRad="12700" dist="38100" dir="2700000" algn="tl" rotWithShape="0">
                    <a:schemeClr val="bg1">
                      <a:lumMod val="50000"/>
                    </a:schemeClr>
                  </a:outerShdw>
                </a:effectLst>
              </a:rPr>
              <a:t>PWM</a:t>
            </a:r>
            <a:endParaRPr lang="en-IN" sz="5400" dirty="0"/>
          </a:p>
        </p:txBody>
      </p:sp>
      <p:sp>
        <p:nvSpPr>
          <p:cNvPr id="6" name="TextBox 5">
            <a:extLst>
              <a:ext uri="{FF2B5EF4-FFF2-40B4-BE49-F238E27FC236}">
                <a16:creationId xmlns:a16="http://schemas.microsoft.com/office/drawing/2014/main" id="{899E7CB0-21C4-4358-849D-5EFBB21064DD}"/>
              </a:ext>
            </a:extLst>
          </p:cNvPr>
          <p:cNvSpPr txBox="1"/>
          <p:nvPr/>
        </p:nvSpPr>
        <p:spPr>
          <a:xfrm>
            <a:off x="1071023" y="4976260"/>
            <a:ext cx="4362674" cy="923330"/>
          </a:xfrm>
          <a:prstGeom prst="rect">
            <a:avLst/>
          </a:prstGeom>
          <a:noFill/>
        </p:spPr>
        <p:txBody>
          <a:bodyPr wrap="square" rtlCol="0">
            <a:spAutoFit/>
          </a:bodyPr>
          <a:lstStyle/>
          <a:p>
            <a:pPr algn="ctr"/>
            <a:r>
              <a:rPr lang="en-IN" dirty="0"/>
              <a:t>80% duty cycle</a:t>
            </a:r>
          </a:p>
          <a:p>
            <a:pPr algn="ctr"/>
            <a:r>
              <a:rPr lang="en-IN" dirty="0"/>
              <a:t>Off for 20% of the time</a:t>
            </a:r>
          </a:p>
          <a:p>
            <a:pPr algn="ctr"/>
            <a:r>
              <a:rPr lang="en-IN" dirty="0"/>
              <a:t>Temp=42℃ and Fan speed = 80%</a:t>
            </a:r>
          </a:p>
        </p:txBody>
      </p:sp>
      <p:sp>
        <p:nvSpPr>
          <p:cNvPr id="9" name="TextBox 8">
            <a:extLst>
              <a:ext uri="{FF2B5EF4-FFF2-40B4-BE49-F238E27FC236}">
                <a16:creationId xmlns:a16="http://schemas.microsoft.com/office/drawing/2014/main" id="{7661A4E6-4B97-4A9F-9EF8-D7A8543E1CFA}"/>
              </a:ext>
            </a:extLst>
          </p:cNvPr>
          <p:cNvSpPr txBox="1"/>
          <p:nvPr/>
        </p:nvSpPr>
        <p:spPr>
          <a:xfrm>
            <a:off x="5906991" y="4985885"/>
            <a:ext cx="4362674" cy="923330"/>
          </a:xfrm>
          <a:prstGeom prst="rect">
            <a:avLst/>
          </a:prstGeom>
          <a:noFill/>
        </p:spPr>
        <p:txBody>
          <a:bodyPr wrap="square" rtlCol="0">
            <a:spAutoFit/>
          </a:bodyPr>
          <a:lstStyle/>
          <a:p>
            <a:pPr algn="ctr"/>
            <a:r>
              <a:rPr lang="en-IN" dirty="0"/>
              <a:t>90% duty cycle</a:t>
            </a:r>
          </a:p>
          <a:p>
            <a:pPr algn="ctr"/>
            <a:r>
              <a:rPr lang="en-IN" dirty="0"/>
              <a:t>Off for 10% of the time </a:t>
            </a:r>
          </a:p>
          <a:p>
            <a:pPr algn="ctr"/>
            <a:r>
              <a:rPr lang="en-IN" dirty="0"/>
              <a:t>Temp=45℃ and Fan speed = 100%</a:t>
            </a:r>
          </a:p>
        </p:txBody>
      </p:sp>
      <p:pic>
        <p:nvPicPr>
          <p:cNvPr id="10" name="Picture 9">
            <a:extLst>
              <a:ext uri="{FF2B5EF4-FFF2-40B4-BE49-F238E27FC236}">
                <a16:creationId xmlns:a16="http://schemas.microsoft.com/office/drawing/2014/main" id="{28E00A03-0E6E-4591-8BA5-83B6C3F10272}"/>
              </a:ext>
            </a:extLst>
          </p:cNvPr>
          <p:cNvPicPr>
            <a:picLocks noChangeAspect="1"/>
          </p:cNvPicPr>
          <p:nvPr/>
        </p:nvPicPr>
        <p:blipFill>
          <a:blip r:embed="rId2"/>
          <a:stretch>
            <a:fillRect/>
          </a:stretch>
        </p:blipFill>
        <p:spPr>
          <a:xfrm>
            <a:off x="1071023" y="1891773"/>
            <a:ext cx="4362674" cy="2897880"/>
          </a:xfrm>
          <a:prstGeom prst="rect">
            <a:avLst/>
          </a:prstGeom>
        </p:spPr>
      </p:pic>
      <p:pic>
        <p:nvPicPr>
          <p:cNvPr id="12" name="Picture 11">
            <a:extLst>
              <a:ext uri="{FF2B5EF4-FFF2-40B4-BE49-F238E27FC236}">
                <a16:creationId xmlns:a16="http://schemas.microsoft.com/office/drawing/2014/main" id="{DCB3D237-C1A7-4D17-8D0E-5B5149E25523}"/>
              </a:ext>
            </a:extLst>
          </p:cNvPr>
          <p:cNvPicPr>
            <a:picLocks noChangeAspect="1"/>
          </p:cNvPicPr>
          <p:nvPr/>
        </p:nvPicPr>
        <p:blipFill>
          <a:blip r:embed="rId3"/>
          <a:stretch>
            <a:fillRect/>
          </a:stretch>
        </p:blipFill>
        <p:spPr>
          <a:xfrm>
            <a:off x="5906991" y="1887554"/>
            <a:ext cx="4413477" cy="2902099"/>
          </a:xfrm>
          <a:prstGeom prst="rect">
            <a:avLst/>
          </a:prstGeom>
        </p:spPr>
      </p:pic>
    </p:spTree>
    <p:extLst>
      <p:ext uri="{BB962C8B-B14F-4D97-AF65-F5344CB8AC3E}">
        <p14:creationId xmlns:p14="http://schemas.microsoft.com/office/powerpoint/2010/main" val="3159136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AFA94CB-E639-4A6D-B423-1FF2F25882C3}"/>
              </a:ext>
            </a:extLst>
          </p:cNvPr>
          <p:cNvPicPr>
            <a:picLocks noGrp="1" noChangeAspect="1"/>
          </p:cNvPicPr>
          <p:nvPr>
            <p:ph idx="1"/>
          </p:nvPr>
        </p:nvPicPr>
        <p:blipFill>
          <a:blip r:embed="rId2"/>
          <a:stretch>
            <a:fillRect/>
          </a:stretch>
        </p:blipFill>
        <p:spPr>
          <a:xfrm>
            <a:off x="300658" y="305491"/>
            <a:ext cx="5404688" cy="4351338"/>
          </a:xfrm>
        </p:spPr>
      </p:pic>
      <p:pic>
        <p:nvPicPr>
          <p:cNvPr id="7" name="Picture 6">
            <a:extLst>
              <a:ext uri="{FF2B5EF4-FFF2-40B4-BE49-F238E27FC236}">
                <a16:creationId xmlns:a16="http://schemas.microsoft.com/office/drawing/2014/main" id="{66423BCA-7F26-40CE-8D33-6C29F47E5E60}"/>
              </a:ext>
            </a:extLst>
          </p:cNvPr>
          <p:cNvPicPr>
            <a:picLocks noChangeAspect="1"/>
          </p:cNvPicPr>
          <p:nvPr/>
        </p:nvPicPr>
        <p:blipFill>
          <a:blip r:embed="rId3"/>
          <a:stretch>
            <a:fillRect/>
          </a:stretch>
        </p:blipFill>
        <p:spPr>
          <a:xfrm>
            <a:off x="5619621" y="305491"/>
            <a:ext cx="5010407" cy="4351338"/>
          </a:xfrm>
          <a:prstGeom prst="rect">
            <a:avLst/>
          </a:prstGeom>
        </p:spPr>
      </p:pic>
      <p:sp>
        <p:nvSpPr>
          <p:cNvPr id="8" name="TextBox 7">
            <a:extLst>
              <a:ext uri="{FF2B5EF4-FFF2-40B4-BE49-F238E27FC236}">
                <a16:creationId xmlns:a16="http://schemas.microsoft.com/office/drawing/2014/main" id="{490124C4-6DAB-46C8-A9C1-8058754FFEDA}"/>
              </a:ext>
            </a:extLst>
          </p:cNvPr>
          <p:cNvSpPr txBox="1"/>
          <p:nvPr/>
        </p:nvSpPr>
        <p:spPr>
          <a:xfrm>
            <a:off x="600075" y="5057775"/>
            <a:ext cx="10029953" cy="1200329"/>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The main game of PWM is digital pulse with some duty cycle and this duty cycle is responsible for controlling the speed or voltage. Suppose we have a pulse with duty cycle 50% that means it will give half of voltage that we apply.</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29136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AF7A5CC-44DD-4AE0-B084-4C25E462854E}"/>
              </a:ext>
            </a:extLst>
          </p:cNvPr>
          <p:cNvPicPr>
            <a:picLocks noGrp="1" noChangeAspect="1"/>
          </p:cNvPicPr>
          <p:nvPr>
            <p:ph idx="1"/>
          </p:nvPr>
        </p:nvPicPr>
        <p:blipFill>
          <a:blip r:embed="rId2"/>
          <a:stretch>
            <a:fillRect/>
          </a:stretch>
        </p:blipFill>
        <p:spPr>
          <a:xfrm>
            <a:off x="5351646" y="1092152"/>
            <a:ext cx="5852623" cy="3975904"/>
          </a:xfrm>
        </p:spPr>
      </p:pic>
      <p:sp>
        <p:nvSpPr>
          <p:cNvPr id="9" name="TextBox 8">
            <a:extLst>
              <a:ext uri="{FF2B5EF4-FFF2-40B4-BE49-F238E27FC236}">
                <a16:creationId xmlns:a16="http://schemas.microsoft.com/office/drawing/2014/main" id="{C8EAF578-C51D-4788-B2B8-0CC78287E1D8}"/>
              </a:ext>
            </a:extLst>
          </p:cNvPr>
          <p:cNvSpPr txBox="1"/>
          <p:nvPr/>
        </p:nvSpPr>
        <p:spPr>
          <a:xfrm>
            <a:off x="547688" y="1443434"/>
            <a:ext cx="6105524" cy="3693319"/>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Formula for duty cycle given below:</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Duty Cycle=  Ton/T</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Where T= total time or Ton + Toff</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And Ton= On time of pulse (means 1 )</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And Toff= Off time of pulse (means 0)</a:t>
            </a:r>
          </a:p>
          <a:p>
            <a:endParaRPr lang="en-US" dirty="0"/>
          </a:p>
        </p:txBody>
      </p:sp>
    </p:spTree>
    <p:extLst>
      <p:ext uri="{BB962C8B-B14F-4D97-AF65-F5344CB8AC3E}">
        <p14:creationId xmlns:p14="http://schemas.microsoft.com/office/powerpoint/2010/main" val="2863784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EB46B-B9EC-4748-8A76-51990A387F62}"/>
              </a:ext>
            </a:extLst>
          </p:cNvPr>
          <p:cNvSpPr>
            <a:spLocks noGrp="1"/>
          </p:cNvSpPr>
          <p:nvPr>
            <p:ph type="title"/>
          </p:nvPr>
        </p:nvSpPr>
        <p:spPr/>
        <p:txBody>
          <a:bodyPr anchor="ctr"/>
          <a:lstStyle/>
          <a:p>
            <a:r>
              <a:rPr lang="en-US" sz="4400" b="1" dirty="0">
                <a:ln w="9525">
                  <a:solidFill>
                    <a:schemeClr val="bg1"/>
                  </a:solidFill>
                  <a:prstDash val="solid"/>
                </a:ln>
                <a:solidFill>
                  <a:srgbClr val="006468"/>
                </a:solidFill>
                <a:effectLst>
                  <a:outerShdw blurRad="12700" dist="38100" dir="2700000" algn="tl" rotWithShape="0">
                    <a:schemeClr val="bg1">
                      <a:lumMod val="50000"/>
                    </a:schemeClr>
                  </a:outerShdw>
                </a:effectLst>
              </a:rPr>
              <a:t>STIMULATION IN TINKERCAD</a:t>
            </a:r>
            <a:endParaRPr lang="en-IN" dirty="0"/>
          </a:p>
        </p:txBody>
      </p:sp>
      <p:pic>
        <p:nvPicPr>
          <p:cNvPr id="5" name="Content Placeholder 4">
            <a:extLst>
              <a:ext uri="{FF2B5EF4-FFF2-40B4-BE49-F238E27FC236}">
                <a16:creationId xmlns:a16="http://schemas.microsoft.com/office/drawing/2014/main" id="{46FC1D3A-08AA-4491-98BA-5F854FFA6BCF}"/>
              </a:ext>
            </a:extLst>
          </p:cNvPr>
          <p:cNvPicPr>
            <a:picLocks noGrp="1" noChangeAspect="1"/>
          </p:cNvPicPr>
          <p:nvPr>
            <p:ph idx="1"/>
          </p:nvPr>
        </p:nvPicPr>
        <p:blipFill rotWithShape="1">
          <a:blip r:embed="rId2"/>
          <a:srcRect t="14821" b="6653"/>
          <a:stretch/>
        </p:blipFill>
        <p:spPr>
          <a:xfrm>
            <a:off x="1261872" y="1953928"/>
            <a:ext cx="9587924" cy="4235116"/>
          </a:xfrm>
        </p:spPr>
      </p:pic>
    </p:spTree>
    <p:extLst>
      <p:ext uri="{BB962C8B-B14F-4D97-AF65-F5344CB8AC3E}">
        <p14:creationId xmlns:p14="http://schemas.microsoft.com/office/powerpoint/2010/main" val="2493091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05E5DB5-BD60-4AB9-8A2A-1CCD1BFCFE8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221" t="27872" r="30912" b="8865"/>
          <a:stretch/>
        </p:blipFill>
        <p:spPr>
          <a:xfrm>
            <a:off x="2253275" y="856647"/>
            <a:ext cx="6861850" cy="4370801"/>
          </a:xfrm>
        </p:spPr>
      </p:pic>
      <p:sp>
        <p:nvSpPr>
          <p:cNvPr id="6" name="TextBox 5">
            <a:extLst>
              <a:ext uri="{FF2B5EF4-FFF2-40B4-BE49-F238E27FC236}">
                <a16:creationId xmlns:a16="http://schemas.microsoft.com/office/drawing/2014/main" id="{E56EF076-AA9E-4967-963F-AB54DC68E2D6}"/>
              </a:ext>
            </a:extLst>
          </p:cNvPr>
          <p:cNvSpPr txBox="1"/>
          <p:nvPr/>
        </p:nvSpPr>
        <p:spPr>
          <a:xfrm>
            <a:off x="1627633" y="5362177"/>
            <a:ext cx="8113133" cy="983310"/>
          </a:xfrm>
          <a:prstGeom prst="rect">
            <a:avLst/>
          </a:prstGeom>
          <a:noFill/>
          <a:ln w="28575">
            <a:solidFill>
              <a:srgbClr val="006468"/>
            </a:solidFill>
          </a:ln>
        </p:spPr>
        <p:txBody>
          <a:bodyPr wrap="square" tIns="288000" rtlCol="0" anchor="ctr">
            <a:spAutoFit/>
          </a:bodyPr>
          <a:lstStyle/>
          <a:p>
            <a:r>
              <a:rPr lang="en-IN" sz="2400" dirty="0">
                <a:solidFill>
                  <a:srgbClr val="17A1A5"/>
                </a:solidFill>
              </a:rPr>
              <a:t>At maximum temperature set (45 °C) fan speed = 100%</a:t>
            </a:r>
          </a:p>
          <a:p>
            <a:endParaRPr lang="en-IN" dirty="0"/>
          </a:p>
        </p:txBody>
      </p:sp>
    </p:spTree>
    <p:extLst>
      <p:ext uri="{BB962C8B-B14F-4D97-AF65-F5344CB8AC3E}">
        <p14:creationId xmlns:p14="http://schemas.microsoft.com/office/powerpoint/2010/main" val="566001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F4BEA0-1FB0-4C6D-BD1E-314737C7F702}"/>
              </a:ext>
            </a:extLst>
          </p:cNvPr>
          <p:cNvSpPr txBox="1"/>
          <p:nvPr/>
        </p:nvSpPr>
        <p:spPr>
          <a:xfrm>
            <a:off x="4042608" y="4629751"/>
            <a:ext cx="4427621" cy="646331"/>
          </a:xfrm>
          <a:prstGeom prst="rect">
            <a:avLst/>
          </a:prstGeom>
          <a:noFill/>
        </p:spPr>
        <p:txBody>
          <a:bodyPr wrap="square" rtlCol="0">
            <a:spAutoFit/>
          </a:bodyPr>
          <a:lstStyle/>
          <a:p>
            <a:r>
              <a:rPr lang="en-IN" b="1" dirty="0">
                <a:solidFill>
                  <a:srgbClr val="FF0000"/>
                </a:solidFill>
                <a:effectLst>
                  <a:outerShdw blurRad="38100" dist="38100" dir="2700000" algn="tl">
                    <a:srgbClr val="000000">
                      <a:alpha val="43137"/>
                    </a:srgbClr>
                  </a:outerShdw>
                </a:effectLst>
              </a:rPr>
              <a:t>Name : Ishita Narang</a:t>
            </a:r>
          </a:p>
          <a:p>
            <a:r>
              <a:rPr lang="en-IN" b="1" dirty="0">
                <a:solidFill>
                  <a:srgbClr val="FF0000"/>
                </a:solidFill>
                <a:effectLst>
                  <a:outerShdw blurRad="38100" dist="38100" dir="2700000" algn="tl">
                    <a:srgbClr val="000000">
                      <a:alpha val="43137"/>
                    </a:srgbClr>
                  </a:outerShdw>
                </a:effectLst>
              </a:rPr>
              <a:t>Reg No: 20BEC0180</a:t>
            </a:r>
          </a:p>
        </p:txBody>
      </p:sp>
      <p:sp>
        <p:nvSpPr>
          <p:cNvPr id="5" name="TextBox 4">
            <a:extLst>
              <a:ext uri="{FF2B5EF4-FFF2-40B4-BE49-F238E27FC236}">
                <a16:creationId xmlns:a16="http://schemas.microsoft.com/office/drawing/2014/main" id="{7C8CAE6D-79C2-4CBE-A745-6EB989359C12}"/>
              </a:ext>
            </a:extLst>
          </p:cNvPr>
          <p:cNvSpPr txBox="1"/>
          <p:nvPr/>
        </p:nvSpPr>
        <p:spPr>
          <a:xfrm>
            <a:off x="4443221" y="1858916"/>
            <a:ext cx="1982804" cy="369332"/>
          </a:xfrm>
          <a:prstGeom prst="rect">
            <a:avLst/>
          </a:prstGeom>
          <a:noFill/>
        </p:spPr>
        <p:txBody>
          <a:bodyPr wrap="square" rtlCol="0">
            <a:spAutoFit/>
          </a:bodyPr>
          <a:lstStyle/>
          <a:p>
            <a:r>
              <a:rPr lang="en-IN" b="1" dirty="0">
                <a:solidFill>
                  <a:srgbClr val="FF0000"/>
                </a:solidFill>
                <a:effectLst>
                  <a:outerShdw blurRad="38100" dist="38100" dir="2700000" algn="tl">
                    <a:srgbClr val="000000">
                      <a:alpha val="43137"/>
                    </a:srgbClr>
                  </a:outerShdw>
                </a:effectLst>
              </a:rPr>
              <a:t>Submitted by </a:t>
            </a:r>
          </a:p>
        </p:txBody>
      </p:sp>
      <p:pic>
        <p:nvPicPr>
          <p:cNvPr id="7" name="Picture 6">
            <a:extLst>
              <a:ext uri="{FF2B5EF4-FFF2-40B4-BE49-F238E27FC236}">
                <a16:creationId xmlns:a16="http://schemas.microsoft.com/office/drawing/2014/main" id="{38828EE8-6D09-4083-8FCC-C7004E9D37F9}"/>
              </a:ext>
            </a:extLst>
          </p:cNvPr>
          <p:cNvPicPr>
            <a:picLocks noChangeAspect="1"/>
          </p:cNvPicPr>
          <p:nvPr/>
        </p:nvPicPr>
        <p:blipFill>
          <a:blip r:embed="rId2"/>
          <a:stretch>
            <a:fillRect/>
          </a:stretch>
        </p:blipFill>
        <p:spPr>
          <a:xfrm>
            <a:off x="4443221" y="2476397"/>
            <a:ext cx="1813197" cy="1905205"/>
          </a:xfrm>
          <a:prstGeom prst="rect">
            <a:avLst/>
          </a:prstGeom>
        </p:spPr>
      </p:pic>
    </p:spTree>
    <p:extLst>
      <p:ext uri="{BB962C8B-B14F-4D97-AF65-F5344CB8AC3E}">
        <p14:creationId xmlns:p14="http://schemas.microsoft.com/office/powerpoint/2010/main" val="2709921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B3970-6F56-44A8-ABD8-F53D94A40D7F}"/>
              </a:ext>
            </a:extLst>
          </p:cNvPr>
          <p:cNvSpPr>
            <a:spLocks noGrp="1"/>
          </p:cNvSpPr>
          <p:nvPr>
            <p:ph type="title"/>
          </p:nvPr>
        </p:nvSpPr>
        <p:spPr>
          <a:xfrm>
            <a:off x="510139" y="543827"/>
            <a:ext cx="10597414" cy="1325562"/>
          </a:xfrm>
        </p:spPr>
        <p:txBody>
          <a:bodyPr anchor="ctr">
            <a:normAutofit/>
          </a:bodyPr>
          <a:lstStyle/>
          <a:p>
            <a:pPr algn="ctr"/>
            <a:r>
              <a:rPr lang="en-US" sz="5400" b="1" dirty="0">
                <a:ln w="9525">
                  <a:solidFill>
                    <a:schemeClr val="bg1"/>
                  </a:solidFill>
                  <a:prstDash val="solid"/>
                </a:ln>
                <a:solidFill>
                  <a:srgbClr val="006468"/>
                </a:solidFill>
                <a:effectLst>
                  <a:outerShdw blurRad="12700" dist="38100" dir="2700000" algn="tl" rotWithShape="0">
                    <a:schemeClr val="bg1">
                      <a:lumMod val="50000"/>
                    </a:schemeClr>
                  </a:outerShdw>
                </a:effectLst>
              </a:rPr>
              <a:t>ARDUINO</a:t>
            </a:r>
            <a:r>
              <a:rPr lang="en-US" sz="5400" b="1" dirty="0">
                <a:ln w="9525">
                  <a:solidFill>
                    <a:schemeClr val="bg1"/>
                  </a:solidFill>
                  <a:prstDash val="solid"/>
                </a:ln>
                <a:solidFill>
                  <a:srgbClr val="002060"/>
                </a:solidFill>
                <a:effectLst>
                  <a:outerShdw blurRad="12700" dist="38100" dir="2700000" algn="tl" rotWithShape="0">
                    <a:schemeClr val="bg1">
                      <a:lumMod val="50000"/>
                    </a:schemeClr>
                  </a:outerShdw>
                </a:effectLst>
              </a:rPr>
              <a:t> </a:t>
            </a:r>
            <a:r>
              <a:rPr lang="en-US" sz="5400" b="1" dirty="0">
                <a:ln w="9525">
                  <a:solidFill>
                    <a:schemeClr val="bg1"/>
                  </a:solidFill>
                  <a:prstDash val="solid"/>
                </a:ln>
                <a:solidFill>
                  <a:srgbClr val="006468"/>
                </a:solidFill>
                <a:effectLst>
                  <a:outerShdw blurRad="12700" dist="38100" dir="2700000" algn="tl" rotWithShape="0">
                    <a:schemeClr val="bg1">
                      <a:lumMod val="50000"/>
                    </a:schemeClr>
                  </a:outerShdw>
                </a:effectLst>
              </a:rPr>
              <a:t>CODE</a:t>
            </a:r>
            <a:endParaRPr lang="en-IN" sz="5400" dirty="0">
              <a:solidFill>
                <a:srgbClr val="006468"/>
              </a:solidFill>
            </a:endParaRPr>
          </a:p>
        </p:txBody>
      </p:sp>
      <p:pic>
        <p:nvPicPr>
          <p:cNvPr id="5" name="Content Placeholder 4">
            <a:extLst>
              <a:ext uri="{FF2B5EF4-FFF2-40B4-BE49-F238E27FC236}">
                <a16:creationId xmlns:a16="http://schemas.microsoft.com/office/drawing/2014/main" id="{7CC6970F-4A4A-4ACF-90BF-3A4229B5C5B5}"/>
              </a:ext>
            </a:extLst>
          </p:cNvPr>
          <p:cNvPicPr>
            <a:picLocks noGrp="1" noChangeAspect="1"/>
          </p:cNvPicPr>
          <p:nvPr>
            <p:ph idx="1"/>
          </p:nvPr>
        </p:nvPicPr>
        <p:blipFill rotWithShape="1">
          <a:blip r:embed="rId2"/>
          <a:srcRect t="5751" b="26118"/>
          <a:stretch/>
        </p:blipFill>
        <p:spPr>
          <a:xfrm>
            <a:off x="510139" y="2050181"/>
            <a:ext cx="10597415" cy="4263992"/>
          </a:xfrm>
        </p:spPr>
      </p:pic>
    </p:spTree>
    <p:extLst>
      <p:ext uri="{BB962C8B-B14F-4D97-AF65-F5344CB8AC3E}">
        <p14:creationId xmlns:p14="http://schemas.microsoft.com/office/powerpoint/2010/main" val="1394006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9B6A8B-3425-42E5-A895-BACA284AF895}"/>
              </a:ext>
            </a:extLst>
          </p:cNvPr>
          <p:cNvPicPr>
            <a:picLocks noChangeAspect="1"/>
          </p:cNvPicPr>
          <p:nvPr/>
        </p:nvPicPr>
        <p:blipFill rotWithShape="1">
          <a:blip r:embed="rId2"/>
          <a:srcRect t="5987" r="17286" b="26660"/>
          <a:stretch/>
        </p:blipFill>
        <p:spPr>
          <a:xfrm>
            <a:off x="221380" y="664143"/>
            <a:ext cx="10809171" cy="4950935"/>
          </a:xfrm>
          <a:prstGeom prst="rect">
            <a:avLst/>
          </a:prstGeom>
        </p:spPr>
      </p:pic>
    </p:spTree>
    <p:extLst>
      <p:ext uri="{BB962C8B-B14F-4D97-AF65-F5344CB8AC3E}">
        <p14:creationId xmlns:p14="http://schemas.microsoft.com/office/powerpoint/2010/main" val="626084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311D08-5879-4CDE-84E8-CF6E373E5F9C}"/>
              </a:ext>
            </a:extLst>
          </p:cNvPr>
          <p:cNvPicPr>
            <a:picLocks noChangeAspect="1"/>
          </p:cNvPicPr>
          <p:nvPr/>
        </p:nvPicPr>
        <p:blipFill rotWithShape="1">
          <a:blip r:embed="rId2"/>
          <a:srcRect t="10664" r="34204" b="25755"/>
          <a:stretch/>
        </p:blipFill>
        <p:spPr>
          <a:xfrm>
            <a:off x="596764" y="175893"/>
            <a:ext cx="9663766" cy="5274179"/>
          </a:xfrm>
          <a:prstGeom prst="rect">
            <a:avLst/>
          </a:prstGeom>
        </p:spPr>
      </p:pic>
      <p:pic>
        <p:nvPicPr>
          <p:cNvPr id="4" name="Picture 3">
            <a:extLst>
              <a:ext uri="{FF2B5EF4-FFF2-40B4-BE49-F238E27FC236}">
                <a16:creationId xmlns:a16="http://schemas.microsoft.com/office/drawing/2014/main" id="{DE2A1071-0E53-46F1-9D12-B3CDCB192C3B}"/>
              </a:ext>
            </a:extLst>
          </p:cNvPr>
          <p:cNvPicPr>
            <a:picLocks noChangeAspect="1"/>
          </p:cNvPicPr>
          <p:nvPr/>
        </p:nvPicPr>
        <p:blipFill>
          <a:blip r:embed="rId3"/>
          <a:stretch>
            <a:fillRect/>
          </a:stretch>
        </p:blipFill>
        <p:spPr>
          <a:xfrm>
            <a:off x="596764" y="5032700"/>
            <a:ext cx="9663766" cy="1399150"/>
          </a:xfrm>
          <a:prstGeom prst="rect">
            <a:avLst/>
          </a:prstGeom>
        </p:spPr>
      </p:pic>
    </p:spTree>
    <p:extLst>
      <p:ext uri="{BB962C8B-B14F-4D97-AF65-F5344CB8AC3E}">
        <p14:creationId xmlns:p14="http://schemas.microsoft.com/office/powerpoint/2010/main" val="360591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9AEF694-7BC6-47C2-93E9-7BBB2DAE0361}"/>
              </a:ext>
            </a:extLst>
          </p:cNvPr>
          <p:cNvSpPr/>
          <p:nvPr/>
        </p:nvSpPr>
        <p:spPr>
          <a:xfrm>
            <a:off x="4103579" y="157460"/>
            <a:ext cx="3108543" cy="923330"/>
          </a:xfrm>
          <a:prstGeom prst="rect">
            <a:avLst/>
          </a:prstGeom>
          <a:noFill/>
        </p:spPr>
        <p:txBody>
          <a:bodyPr wrap="none" lIns="91440" tIns="45720" rIns="91440" bIns="45720">
            <a:spAutoFit/>
          </a:bodyPr>
          <a:lstStyle/>
          <a:p>
            <a:pPr algn="ctr"/>
            <a:r>
              <a:rPr lang="en-US" sz="5400" b="0" cap="none" spc="0" dirty="0">
                <a:ln w="0"/>
                <a:solidFill>
                  <a:srgbClr val="FF0000"/>
                </a:solidFill>
                <a:effectLst>
                  <a:outerShdw blurRad="38100" dist="19050" dir="2700000" algn="tl" rotWithShape="0">
                    <a:schemeClr val="dk1">
                      <a:alpha val="40000"/>
                    </a:schemeClr>
                  </a:outerShdw>
                </a:effectLst>
              </a:rPr>
              <a:t>RESULT</a:t>
            </a:r>
          </a:p>
        </p:txBody>
      </p:sp>
      <p:sp>
        <p:nvSpPr>
          <p:cNvPr id="5" name="TextBox 4">
            <a:extLst>
              <a:ext uri="{FF2B5EF4-FFF2-40B4-BE49-F238E27FC236}">
                <a16:creationId xmlns:a16="http://schemas.microsoft.com/office/drawing/2014/main" id="{5AE045D3-628F-484A-8FB2-867D83608B67}"/>
              </a:ext>
            </a:extLst>
          </p:cNvPr>
          <p:cNvSpPr txBox="1"/>
          <p:nvPr/>
        </p:nvSpPr>
        <p:spPr>
          <a:xfrm>
            <a:off x="1023937" y="1647825"/>
            <a:ext cx="9267825" cy="3539430"/>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The electric fan operates automatically according to temperature rises in order to compensate the rise in the temperature and turns off when the temperature returns back to the normal temperature .This circuit can cool the heat generating electronic devices by operating a DC fan when the temperature in its vicinity increases above the present level.</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0772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BE0396-0766-40D8-A6CF-713C82C7BD7E}"/>
              </a:ext>
            </a:extLst>
          </p:cNvPr>
          <p:cNvSpPr/>
          <p:nvPr/>
        </p:nvSpPr>
        <p:spPr>
          <a:xfrm>
            <a:off x="2928557" y="166985"/>
            <a:ext cx="5134739" cy="923330"/>
          </a:xfrm>
          <a:prstGeom prst="rect">
            <a:avLst/>
          </a:prstGeom>
          <a:noFill/>
        </p:spPr>
        <p:txBody>
          <a:bodyPr wrap="none" lIns="91440" tIns="45720" rIns="91440" bIns="45720">
            <a:spAutoFit/>
          </a:bodyPr>
          <a:lstStyle/>
          <a:p>
            <a:pPr algn="ctr"/>
            <a:r>
              <a:rPr lang="en-US" sz="5400" dirty="0">
                <a:ln w="0"/>
                <a:solidFill>
                  <a:srgbClr val="FF0000"/>
                </a:solidFill>
                <a:effectLst>
                  <a:outerShdw blurRad="38100" dist="19050" dir="2700000" algn="tl" rotWithShape="0">
                    <a:schemeClr val="dk1">
                      <a:alpha val="40000"/>
                    </a:schemeClr>
                  </a:outerShdw>
                </a:effectLst>
              </a:rPr>
              <a:t>CONCLUSION</a:t>
            </a:r>
            <a:endParaRPr lang="en-US" sz="5400" b="0" cap="none" spc="0" dirty="0">
              <a:ln w="0"/>
              <a:solidFill>
                <a:srgbClr val="FF0000"/>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2D367BB7-7E88-45AD-BC5B-552C98CA590B}"/>
              </a:ext>
            </a:extLst>
          </p:cNvPr>
          <p:cNvSpPr txBox="1"/>
          <p:nvPr/>
        </p:nvSpPr>
        <p:spPr>
          <a:xfrm>
            <a:off x="638175" y="1619250"/>
            <a:ext cx="10115550" cy="3970318"/>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This circuit is very simple and easy to build . Speed varies automatically ,so that this circuit controls the speed without using it manually. Saves energy by slowing down the fan speed during low temperature.</a:t>
            </a:r>
          </a:p>
          <a:p>
            <a:r>
              <a:rPr lang="en-US" sz="3600" dirty="0">
                <a:latin typeface="Times New Roman" panose="02020603050405020304" pitchFamily="18" charset="0"/>
                <a:cs typeface="Times New Roman" panose="02020603050405020304" pitchFamily="18" charset="0"/>
              </a:rPr>
              <a:t>This circuit is really helpful to disabled people. So the system which is designed in this work performed very well and can be classified as automatic control.</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8739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E16EC-E595-4587-983F-ECCA55B50F71}"/>
              </a:ext>
            </a:extLst>
          </p:cNvPr>
          <p:cNvSpPr>
            <a:spLocks noGrp="1"/>
          </p:cNvSpPr>
          <p:nvPr>
            <p:ph type="title"/>
          </p:nvPr>
        </p:nvSpPr>
        <p:spPr>
          <a:xfrm>
            <a:off x="1261872" y="365760"/>
            <a:ext cx="8595360" cy="1325562"/>
          </a:xfrm>
        </p:spPr>
        <p:txBody>
          <a:bodyPr anchor="ctr"/>
          <a:lstStyle/>
          <a:p>
            <a:pPr algn="ctr"/>
            <a:r>
              <a:rPr lang="en-IN" sz="5400" b="1" dirty="0">
                <a:solidFill>
                  <a:srgbClr val="FF0000"/>
                </a:solidFill>
                <a:effectLst>
                  <a:outerShdw blurRad="38100" dist="38100" dir="2700000" algn="tl">
                    <a:srgbClr val="000000">
                      <a:alpha val="43137"/>
                    </a:srgbClr>
                  </a:outerShdw>
                </a:effectLst>
              </a:rPr>
              <a:t>REFERENCES</a:t>
            </a:r>
            <a:endParaRPr lang="en-IN" b="1" dirty="0">
              <a:solidFill>
                <a:srgbClr val="FF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6723441F-67D6-4735-889A-861CF7CDC7F4}"/>
              </a:ext>
            </a:extLst>
          </p:cNvPr>
          <p:cNvSpPr>
            <a:spLocks noGrp="1"/>
          </p:cNvSpPr>
          <p:nvPr>
            <p:ph idx="1"/>
          </p:nvPr>
        </p:nvSpPr>
        <p:spPr/>
        <p:txBody>
          <a:bodyPr>
            <a:normAutofit/>
          </a:bodyPr>
          <a:lstStyle/>
          <a:p>
            <a:r>
              <a:rPr lang="en-IN" sz="2400" dirty="0">
                <a:hlinkClick r:id="rId2"/>
              </a:rPr>
              <a:t>https://circuitdigest.com/microcontroller-projects/automatic-temperature-controlled-fan-project</a:t>
            </a:r>
            <a:endParaRPr lang="en-IN" sz="2400" dirty="0"/>
          </a:p>
          <a:p>
            <a:r>
              <a:rPr lang="en-IN" sz="2400" dirty="0">
                <a:hlinkClick r:id="rId3"/>
              </a:rPr>
              <a:t>https://create.arduino.cc/projecthub/embeddedlab786/temperature-based-fan-speed-control-945f9d</a:t>
            </a:r>
            <a:endParaRPr lang="en-IN" sz="2400" dirty="0"/>
          </a:p>
          <a:p>
            <a:r>
              <a:rPr lang="en-IN" sz="2400" dirty="0">
                <a:hlinkClick r:id="rId4"/>
              </a:rPr>
              <a:t>https://www.ekwb.com/blog/what-is-pwm-and-how-does-it-work/</a:t>
            </a:r>
            <a:endParaRPr lang="en-IN" sz="2400" dirty="0"/>
          </a:p>
        </p:txBody>
      </p:sp>
    </p:spTree>
    <p:extLst>
      <p:ext uri="{BB962C8B-B14F-4D97-AF65-F5344CB8AC3E}">
        <p14:creationId xmlns:p14="http://schemas.microsoft.com/office/powerpoint/2010/main" val="3502475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63A631-8D13-4CB3-83C6-A043B97C2660}"/>
              </a:ext>
            </a:extLst>
          </p:cNvPr>
          <p:cNvSpPr/>
          <p:nvPr/>
        </p:nvSpPr>
        <p:spPr>
          <a:xfrm>
            <a:off x="3058100" y="2662535"/>
            <a:ext cx="4608954" cy="923330"/>
          </a:xfrm>
          <a:prstGeom prst="rect">
            <a:avLst/>
          </a:prstGeom>
          <a:noFill/>
        </p:spPr>
        <p:txBody>
          <a:bodyPr wrap="none" lIns="91440" tIns="45720" rIns="91440" bIns="45720">
            <a:spAutoFit/>
          </a:bodyPr>
          <a:lstStyle/>
          <a:p>
            <a:pPr algn="ctr"/>
            <a:r>
              <a:rPr lang="en-US" sz="5400" b="0" cap="none" spc="0" dirty="0">
                <a:ln w="0"/>
                <a:solidFill>
                  <a:srgbClr val="FF0000"/>
                </a:solidFill>
                <a:effectLst>
                  <a:outerShdw blurRad="38100" dist="19050" dir="2700000" algn="tl" rotWithShape="0">
                    <a:schemeClr val="dk1">
                      <a:alpha val="40000"/>
                    </a:schemeClr>
                  </a:outerShdw>
                </a:effectLst>
              </a:rPr>
              <a:t>THANK YOU</a:t>
            </a:r>
          </a:p>
        </p:txBody>
      </p:sp>
    </p:spTree>
    <p:extLst>
      <p:ext uri="{BB962C8B-B14F-4D97-AF65-F5344CB8AC3E}">
        <p14:creationId xmlns:p14="http://schemas.microsoft.com/office/powerpoint/2010/main" val="2465869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53566-6B9D-4821-8B17-12BB08434377}"/>
              </a:ext>
            </a:extLst>
          </p:cNvPr>
          <p:cNvSpPr>
            <a:spLocks noGrp="1"/>
          </p:cNvSpPr>
          <p:nvPr>
            <p:ph type="title"/>
          </p:nvPr>
        </p:nvSpPr>
        <p:spPr>
          <a:xfrm>
            <a:off x="4071746" y="279718"/>
            <a:ext cx="3738753" cy="758507"/>
          </a:xfrm>
        </p:spPr>
        <p:txBody>
          <a:bodyPr>
            <a:normAutofit fontScale="90000"/>
          </a:bodyPr>
          <a:lstStyle/>
          <a:p>
            <a:r>
              <a:rPr lang="en-US" b="1" spc="0" dirty="0">
                <a:ln w="9525">
                  <a:solidFill>
                    <a:schemeClr val="bg1"/>
                  </a:solidFill>
                  <a:prstDash val="solid"/>
                </a:ln>
                <a:solidFill>
                  <a:srgbClr val="FF00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rPr>
              <a:t>INTRODUCTION</a:t>
            </a:r>
            <a:endParaRPr lang="en-IN" dirty="0">
              <a:solidFill>
                <a:srgbClr val="FF0000"/>
              </a:solidFill>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F9CCF19A-9129-4D3D-BC6D-9A0D3A9DED01}"/>
              </a:ext>
            </a:extLst>
          </p:cNvPr>
          <p:cNvSpPr>
            <a:spLocks noGrp="1"/>
          </p:cNvSpPr>
          <p:nvPr>
            <p:ph idx="1"/>
          </p:nvPr>
        </p:nvSpPr>
        <p:spPr>
          <a:xfrm>
            <a:off x="664082" y="1914525"/>
            <a:ext cx="6815328" cy="4351337"/>
          </a:xfrm>
        </p:spPr>
        <p:txBody>
          <a:bodyPr>
            <a:normAutofit fontScale="77500" lnSpcReduction="20000"/>
          </a:bodyPr>
          <a:lstStyle/>
          <a:p>
            <a:pPr marL="0" indent="0">
              <a:lnSpc>
                <a:spcPct val="150000"/>
              </a:lnSpc>
              <a:buNone/>
            </a:pPr>
            <a:r>
              <a:rPr lang="en-US" sz="2000" dirty="0">
                <a:latin typeface="Times New Roman" panose="02020603050405020304" pitchFamily="18" charset="0"/>
                <a:cs typeface="Times New Roman" panose="02020603050405020304" pitchFamily="18" charset="0"/>
              </a:rPr>
              <a:t>In this project, we are going to build a temperature-controlled fan using Arduino. With this circuit, we will be able to adjust the fan speed in our home or office according to the room temperature and also show the temperature and fan speed changes on a 16x2 LCD display. To do this we will be using an Arduino UNO Board, resistors, capacitor, connecting wires LCD,LM35 temp sensor, diode , </a:t>
            </a:r>
            <a:r>
              <a:rPr lang="en-US" sz="2000" dirty="0" err="1">
                <a:latin typeface="Times New Roman" panose="02020603050405020304" pitchFamily="18" charset="0"/>
                <a:cs typeface="Times New Roman" panose="02020603050405020304" pitchFamily="18" charset="0"/>
              </a:rPr>
              <a:t>mosfet</a:t>
            </a:r>
            <a:r>
              <a:rPr lang="en-US" sz="2000" dirty="0">
                <a:latin typeface="Times New Roman" panose="02020603050405020304" pitchFamily="18" charset="0"/>
                <a:cs typeface="Times New Roman" panose="02020603050405020304" pitchFamily="18" charset="0"/>
              </a:rPr>
              <a:t>  ,potentiometer and DC fan that is controlled by using PWM. </a:t>
            </a:r>
          </a:p>
          <a:p>
            <a:pPr marL="0" indent="0">
              <a:lnSpc>
                <a:spcPct val="150000"/>
              </a:lnSpc>
              <a:buNone/>
            </a:pPr>
            <a:r>
              <a:rPr lang="en-US" sz="2000" dirty="0">
                <a:latin typeface="Times New Roman" panose="02020603050405020304" pitchFamily="18" charset="0"/>
                <a:cs typeface="Times New Roman" panose="02020603050405020304" pitchFamily="18" charset="0"/>
              </a:rPr>
              <a:t>PWM is a technique by which we can control the voltage or power. For example ,if you are applying 5 volt for driving a motor then motor will moving with some speed, now if we reduces applied voltage by 2 means we apply 3 volts to motor then motor speed also decreases. This concept is used in the project to control the voltage using PWM.</a:t>
            </a:r>
          </a:p>
          <a:p>
            <a:pPr marL="0" indent="0">
              <a:lnSpc>
                <a:spcPct val="150000"/>
              </a:lnSpc>
              <a:buNone/>
            </a:pPr>
            <a:endParaRPr lang="en-US" sz="2000" dirty="0">
              <a:latin typeface="Calibri" panose="020F0502020204030204" pitchFamily="34" charset="0"/>
              <a:cs typeface="Calibri" panose="020F0502020204030204" pitchFamily="34" charset="0"/>
            </a:endParaRPr>
          </a:p>
          <a:p>
            <a:pPr marL="0" indent="0">
              <a:buNone/>
            </a:pPr>
            <a:endParaRPr lang="en-IN" dirty="0"/>
          </a:p>
        </p:txBody>
      </p:sp>
      <p:pic>
        <p:nvPicPr>
          <p:cNvPr id="9" name="Picture 8">
            <a:extLst>
              <a:ext uri="{FF2B5EF4-FFF2-40B4-BE49-F238E27FC236}">
                <a16:creationId xmlns:a16="http://schemas.microsoft.com/office/drawing/2014/main" id="{4C64413A-6E36-4E69-A3F0-E16DFFAB633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21152183">
            <a:off x="7479410" y="2009775"/>
            <a:ext cx="4467225" cy="3724274"/>
          </a:xfrm>
          <a:prstGeom prst="rect">
            <a:avLst/>
          </a:prstGeom>
          <a:ln>
            <a:noFill/>
          </a:ln>
          <a:effectLst>
            <a:outerShdw blurRad="292100" dist="139700" dir="2700000" algn="tl" rotWithShape="0">
              <a:srgbClr val="333333">
                <a:alpha val="65000"/>
              </a:srgbClr>
            </a:outerShdw>
            <a:reflection blurRad="6350" stA="52000" endA="300" endPos="35000" dir="5400000" sy="-100000" algn="bl" rotWithShape="0"/>
          </a:effectLst>
        </p:spPr>
      </p:pic>
    </p:spTree>
    <p:extLst>
      <p:ext uri="{BB962C8B-B14F-4D97-AF65-F5344CB8AC3E}">
        <p14:creationId xmlns:p14="http://schemas.microsoft.com/office/powerpoint/2010/main" val="4006841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1AFAF9-3D62-4421-9336-757D3DB9A8C9}"/>
              </a:ext>
            </a:extLst>
          </p:cNvPr>
          <p:cNvSpPr>
            <a:spLocks noGrp="1"/>
          </p:cNvSpPr>
          <p:nvPr>
            <p:ph idx="1"/>
          </p:nvPr>
        </p:nvSpPr>
        <p:spPr>
          <a:xfrm>
            <a:off x="709321" y="1655245"/>
            <a:ext cx="8595360" cy="4895850"/>
          </a:xfrm>
        </p:spPr>
        <p:txBody>
          <a:bodyPr/>
          <a:lstStyle/>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LM35 Temperature Sensor</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Capacitor (10μ)</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Arduino UNO</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Potentiometer</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16×2 LCD screen</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Resistors</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IRFZ44N MOSFET</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Dc fan</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Diode</a:t>
            </a:r>
          </a:p>
          <a:p>
            <a:pPr>
              <a:buFont typeface="Wingdings" panose="05000000000000000000" pitchFamily="2" charset="2"/>
              <a:buChar char="§"/>
            </a:pPr>
            <a:endParaRPr lang="en-US" sz="2400" dirty="0">
              <a:latin typeface="Calibri" panose="020F0502020204030204" pitchFamily="34" charset="0"/>
              <a:cs typeface="Calibri" panose="020F0502020204030204" pitchFamily="34" charset="0"/>
            </a:endParaRPr>
          </a:p>
          <a:p>
            <a:pPr>
              <a:buFont typeface="Wingdings" panose="05000000000000000000" pitchFamily="2" charset="2"/>
              <a:buChar char="§"/>
            </a:pPr>
            <a:endParaRPr lang="en-IN" dirty="0"/>
          </a:p>
        </p:txBody>
      </p:sp>
      <p:sp>
        <p:nvSpPr>
          <p:cNvPr id="4" name="Rectangle 3">
            <a:extLst>
              <a:ext uri="{FF2B5EF4-FFF2-40B4-BE49-F238E27FC236}">
                <a16:creationId xmlns:a16="http://schemas.microsoft.com/office/drawing/2014/main" id="{7FB69F07-C9E2-4B2B-8217-493F79C3CD84}"/>
              </a:ext>
            </a:extLst>
          </p:cNvPr>
          <p:cNvSpPr/>
          <p:nvPr/>
        </p:nvSpPr>
        <p:spPr>
          <a:xfrm>
            <a:off x="-508476" y="519410"/>
            <a:ext cx="8842851" cy="646331"/>
          </a:xfrm>
          <a:prstGeom prst="rect">
            <a:avLst/>
          </a:prstGeom>
          <a:noFill/>
        </p:spPr>
        <p:txBody>
          <a:bodyPr wrap="square" lIns="91440" tIns="45720" rIns="91440" bIns="45720">
            <a:spAutoFit/>
          </a:bodyPr>
          <a:lstStyle/>
          <a:p>
            <a:pPr algn="ctr"/>
            <a:r>
              <a:rPr lang="en-US" sz="3600" b="1" dirty="0">
                <a:ln w="9525">
                  <a:solidFill>
                    <a:schemeClr val="bg1"/>
                  </a:solidFill>
                  <a:prstDash val="solid"/>
                </a:ln>
                <a:solidFill>
                  <a:srgbClr val="FF0000"/>
                </a:solidFill>
                <a:effectLst>
                  <a:outerShdw blurRad="12700" dist="38100" dir="2700000" algn="tl" rotWithShape="0">
                    <a:schemeClr val="bg1">
                      <a:lumMod val="50000"/>
                    </a:schemeClr>
                  </a:outerShdw>
                </a:effectLst>
              </a:rPr>
              <a:t>COMPONENTS REQUIRED: </a:t>
            </a:r>
          </a:p>
        </p:txBody>
      </p:sp>
    </p:spTree>
    <p:extLst>
      <p:ext uri="{BB962C8B-B14F-4D97-AF65-F5344CB8AC3E}">
        <p14:creationId xmlns:p14="http://schemas.microsoft.com/office/powerpoint/2010/main" val="1908425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4273E-04D3-48D2-96D2-ACB3617E1B7B}"/>
              </a:ext>
            </a:extLst>
          </p:cNvPr>
          <p:cNvSpPr>
            <a:spLocks noGrp="1"/>
          </p:cNvSpPr>
          <p:nvPr>
            <p:ph idx="1"/>
          </p:nvPr>
        </p:nvSpPr>
        <p:spPr>
          <a:xfrm>
            <a:off x="1261872" y="1524000"/>
            <a:ext cx="8595360" cy="5257800"/>
          </a:xfrm>
        </p:spPr>
        <p:txBody>
          <a:bodyPr>
            <a:normAutofit/>
          </a:bodyPr>
          <a:lstStyle/>
          <a:p>
            <a:r>
              <a:rPr lang="en-IN" sz="2400" dirty="0">
                <a:latin typeface="Times New Roman" panose="02020603050405020304" pitchFamily="18" charset="0"/>
                <a:cs typeface="Times New Roman" panose="02020603050405020304" pitchFamily="18" charset="0"/>
              </a:rPr>
              <a:t>LM35 Temperature sensor:  It is an electronic device that measures the temperature of its environment and convert the input data into electronic data to record .It is a measuring device having an analog output voltage proportional to temperature.</a:t>
            </a:r>
          </a:p>
          <a:p>
            <a:r>
              <a:rPr lang="en-IN" sz="2400" dirty="0">
                <a:latin typeface="Times New Roman" panose="02020603050405020304" pitchFamily="18" charset="0"/>
                <a:cs typeface="Times New Roman" panose="02020603050405020304" pitchFamily="18" charset="0"/>
              </a:rPr>
              <a:t>MOSFET : The power MOSFET is used to amplify the signal(voltage) and to switch rapidly according to </a:t>
            </a:r>
            <a:r>
              <a:rPr lang="en-IN" sz="2400" dirty="0" err="1">
                <a:latin typeface="Times New Roman" panose="02020603050405020304" pitchFamily="18" charset="0"/>
                <a:cs typeface="Times New Roman" panose="02020603050405020304" pitchFamily="18" charset="0"/>
              </a:rPr>
              <a:t>pwm</a:t>
            </a:r>
            <a:r>
              <a:rPr lang="en-IN" sz="2400" dirty="0">
                <a:latin typeface="Times New Roman" panose="02020603050405020304" pitchFamily="18" charset="0"/>
                <a:cs typeface="Times New Roman" panose="02020603050405020304" pitchFamily="18" charset="0"/>
              </a:rPr>
              <a:t> input.</a:t>
            </a:r>
          </a:p>
          <a:p>
            <a:r>
              <a:rPr lang="en-IN" sz="2400" dirty="0">
                <a:latin typeface="Times New Roman" panose="02020603050405020304" pitchFamily="18" charset="0"/>
                <a:cs typeface="Times New Roman" panose="02020603050405020304" pitchFamily="18" charset="0"/>
              </a:rPr>
              <a:t>Diode: It is used alongside a DC fan to prevent voltage spikes while switching of the circuit.</a:t>
            </a:r>
          </a:p>
          <a:p>
            <a:r>
              <a:rPr lang="en-IN" sz="2400" dirty="0">
                <a:latin typeface="Times New Roman" panose="02020603050405020304" pitchFamily="18" charset="0"/>
                <a:cs typeface="Times New Roman" panose="02020603050405020304" pitchFamily="18" charset="0"/>
              </a:rPr>
              <a:t>Arduino UNO: It will read the temperature value from the sensor.</a:t>
            </a:r>
          </a:p>
          <a:p>
            <a:r>
              <a:rPr lang="en-IN" sz="2400" dirty="0">
                <a:latin typeface="Times New Roman" panose="02020603050405020304" pitchFamily="18" charset="0"/>
                <a:cs typeface="Times New Roman" panose="02020603050405020304" pitchFamily="18" charset="0"/>
              </a:rPr>
              <a:t>LCD display: The LCD screen will display the temperature and the fan speed</a:t>
            </a:r>
          </a:p>
          <a:p>
            <a:endParaRPr lang="en-IN" sz="2400" dirty="0">
              <a:latin typeface="Calibri" panose="020F0502020204030204" pitchFamily="34" charset="0"/>
              <a:cs typeface="Calibri" panose="020F0502020204030204" pitchFamily="34" charset="0"/>
            </a:endParaRPr>
          </a:p>
          <a:p>
            <a:endParaRPr lang="en-IN" sz="2400" dirty="0">
              <a:latin typeface="Calibri" panose="020F0502020204030204" pitchFamily="34" charset="0"/>
              <a:cs typeface="Calibri" panose="020F0502020204030204" pitchFamily="34" charset="0"/>
            </a:endParaRPr>
          </a:p>
          <a:p>
            <a:endParaRPr lang="en-IN" sz="24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C07BF1EF-9947-4CD3-9579-989454D4A704}"/>
              </a:ext>
            </a:extLst>
          </p:cNvPr>
          <p:cNvSpPr/>
          <p:nvPr/>
        </p:nvSpPr>
        <p:spPr>
          <a:xfrm>
            <a:off x="1855388" y="481310"/>
            <a:ext cx="7928774" cy="923330"/>
          </a:xfrm>
          <a:prstGeom prst="rect">
            <a:avLst/>
          </a:prstGeom>
          <a:noFill/>
        </p:spPr>
        <p:txBody>
          <a:bodyPr wrap="none" lIns="91440" tIns="45720" rIns="91440" bIns="45720">
            <a:spAutoFit/>
          </a:bodyPr>
          <a:lstStyle/>
          <a:p>
            <a:pPr algn="ctr"/>
            <a:r>
              <a:rPr lang="en-US" sz="3200" b="0" cap="none" spc="0" dirty="0">
                <a:ln w="0"/>
                <a:solidFill>
                  <a:srgbClr val="FF0000"/>
                </a:solidFill>
                <a:effectLst>
                  <a:outerShdw blurRad="38100" dist="19050" dir="2700000" algn="tl" rotWithShape="0">
                    <a:schemeClr val="dk1">
                      <a:alpha val="40000"/>
                    </a:schemeClr>
                  </a:outerShdw>
                </a:effectLst>
              </a:rPr>
              <a:t>FUNCTION OF </a:t>
            </a:r>
            <a:r>
              <a:rPr lang="en-US" sz="3200" dirty="0">
                <a:ln w="0"/>
                <a:solidFill>
                  <a:srgbClr val="FF0000"/>
                </a:solidFill>
                <a:effectLst>
                  <a:outerShdw blurRad="38100" dist="19050" dir="2700000" algn="tl" rotWithShape="0">
                    <a:schemeClr val="dk1">
                      <a:alpha val="40000"/>
                    </a:schemeClr>
                  </a:outerShdw>
                </a:effectLst>
              </a:rPr>
              <a:t>MAIN </a:t>
            </a:r>
            <a:r>
              <a:rPr lang="en-US" sz="3200" b="0" cap="none" spc="0" dirty="0">
                <a:ln w="0"/>
                <a:solidFill>
                  <a:srgbClr val="FF0000"/>
                </a:solidFill>
                <a:effectLst>
                  <a:outerShdw blurRad="38100" dist="19050" dir="2700000" algn="tl" rotWithShape="0">
                    <a:schemeClr val="dk1">
                      <a:alpha val="40000"/>
                    </a:schemeClr>
                  </a:outerShdw>
                </a:effectLst>
              </a:rPr>
              <a:t>COMPONENTS</a:t>
            </a:r>
            <a:r>
              <a:rPr lang="en-US" sz="5400" b="0" cap="none" spc="0" dirty="0">
                <a:ln w="0"/>
                <a:solidFill>
                  <a:srgbClr val="FF0000"/>
                </a:solidFill>
                <a:effectLst>
                  <a:outerShdw blurRad="38100" dist="19050" dir="2700000" algn="tl" rotWithShape="0">
                    <a:schemeClr val="dk1">
                      <a:alpha val="40000"/>
                    </a:schemeClr>
                  </a:outerShdw>
                </a:effectLst>
              </a:rPr>
              <a:t>:</a:t>
            </a:r>
            <a:endParaRPr lang="en-IN" sz="54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97446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BFEC-4ACB-4835-863E-CC4412FC9A9F}"/>
              </a:ext>
            </a:extLst>
          </p:cNvPr>
          <p:cNvSpPr>
            <a:spLocks noGrp="1"/>
          </p:cNvSpPr>
          <p:nvPr>
            <p:ph type="title"/>
          </p:nvPr>
        </p:nvSpPr>
        <p:spPr>
          <a:xfrm>
            <a:off x="1261872" y="365760"/>
            <a:ext cx="9692640" cy="777240"/>
          </a:xfrm>
        </p:spPr>
        <p:txBody>
          <a:bodyPr/>
          <a:lstStyle/>
          <a:p>
            <a:r>
              <a:rPr lang="en-US" spc="0" dirty="0">
                <a:ln w="0"/>
                <a:solidFill>
                  <a:srgbClr val="FF0000"/>
                </a:solidFill>
                <a:effectLst>
                  <a:outerShdw blurRad="38100" dist="19050" dir="2700000" algn="tl" rotWithShape="0">
                    <a:schemeClr val="dk1">
                      <a:alpha val="40000"/>
                    </a:schemeClr>
                  </a:outerShdw>
                </a:effectLst>
              </a:rPr>
              <a:t>APPLICATION:</a:t>
            </a:r>
            <a:endParaRPr lang="en-IN" spc="0" dirty="0">
              <a:ln w="0"/>
              <a:solidFill>
                <a:srgbClr val="FF0000"/>
              </a:solidFill>
              <a:effectLst>
                <a:outerShdw blurRad="38100" dist="19050" dir="2700000" algn="tl" rotWithShape="0">
                  <a:schemeClr val="dk1">
                    <a:alpha val="40000"/>
                  </a:schemeClr>
                </a:outerShdw>
              </a:effectLst>
            </a:endParaRPr>
          </a:p>
        </p:txBody>
      </p:sp>
      <p:sp>
        <p:nvSpPr>
          <p:cNvPr id="3" name="Content Placeholder 2">
            <a:extLst>
              <a:ext uri="{FF2B5EF4-FFF2-40B4-BE49-F238E27FC236}">
                <a16:creationId xmlns:a16="http://schemas.microsoft.com/office/drawing/2014/main" id="{5936B57B-58C0-4BDC-96C1-36501BDBE75A}"/>
              </a:ext>
            </a:extLst>
          </p:cNvPr>
          <p:cNvSpPr>
            <a:spLocks noGrp="1"/>
          </p:cNvSpPr>
          <p:nvPr>
            <p:ph idx="1"/>
          </p:nvPr>
        </p:nvSpPr>
        <p:spPr>
          <a:xfrm>
            <a:off x="1261872" y="1828800"/>
            <a:ext cx="9882378" cy="4351337"/>
          </a:xfrm>
        </p:spPr>
        <p:txBody>
          <a:bodyPr/>
          <a:lstStyle/>
          <a:p>
            <a:r>
              <a:rPr lang="en-US" sz="2800" dirty="0">
                <a:latin typeface="Times New Roman" panose="02020603050405020304" pitchFamily="18" charset="0"/>
                <a:cs typeface="Times New Roman" panose="02020603050405020304" pitchFamily="18" charset="0"/>
              </a:rPr>
              <a:t>Generally we use a regulator to increase or decrease the speed of fan but with the help of this circuit we can easily rules out the use of regulator because it automates the fan according to room temperature.</a:t>
            </a:r>
          </a:p>
          <a:p>
            <a:r>
              <a:rPr lang="en-US" sz="2800" dirty="0">
                <a:latin typeface="Times New Roman" panose="02020603050405020304" pitchFamily="18" charset="0"/>
                <a:cs typeface="Times New Roman" panose="02020603050405020304" pitchFamily="18" charset="0"/>
              </a:rPr>
              <a:t>On the other hand, this circuit can also be used in industries ,like during an industrial process when the temperature exceeds its maximum value, the sensor sense it out and in result of it the fan starts working acting as an coolant which helps to lower down the surrounding temperature.</a:t>
            </a:r>
          </a:p>
          <a:p>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23758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F26312-CC38-4A14-83B9-E4ADDF3AC567}"/>
              </a:ext>
            </a:extLst>
          </p:cNvPr>
          <p:cNvSpPr/>
          <p:nvPr/>
        </p:nvSpPr>
        <p:spPr>
          <a:xfrm>
            <a:off x="1959636" y="518160"/>
            <a:ext cx="6832320" cy="830997"/>
          </a:xfrm>
          <a:prstGeom prst="rect">
            <a:avLst/>
          </a:prstGeom>
          <a:noFill/>
        </p:spPr>
        <p:txBody>
          <a:bodyPr wrap="none" lIns="91440" tIns="45720" rIns="91440" bIns="45720">
            <a:spAutoFit/>
          </a:bodyPr>
          <a:lstStyle/>
          <a:p>
            <a:pPr algn="ctr"/>
            <a:r>
              <a:rPr lang="en-US" sz="4800" b="1" dirty="0">
                <a:ln w="9525">
                  <a:solidFill>
                    <a:schemeClr val="bg1"/>
                  </a:solidFill>
                  <a:prstDash val="solid"/>
                </a:ln>
                <a:solidFill>
                  <a:srgbClr val="FF0000"/>
                </a:solidFill>
                <a:effectLst>
                  <a:outerShdw blurRad="12700" dist="38100" dir="2700000" algn="tl" rotWithShape="0">
                    <a:schemeClr val="bg1">
                      <a:lumMod val="50000"/>
                    </a:schemeClr>
                  </a:outerShdw>
                </a:effectLst>
              </a:rPr>
              <a:t>CIRCUIT DIAGRAM:</a:t>
            </a:r>
            <a:endParaRPr lang="en-IN" sz="48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endParaRPr>
          </a:p>
        </p:txBody>
      </p:sp>
      <p:pic>
        <p:nvPicPr>
          <p:cNvPr id="6" name="Content Placeholder 5">
            <a:extLst>
              <a:ext uri="{FF2B5EF4-FFF2-40B4-BE49-F238E27FC236}">
                <a16:creationId xmlns:a16="http://schemas.microsoft.com/office/drawing/2014/main" id="{12D37199-98DD-4013-9138-28AC26BF2AC2}"/>
              </a:ext>
            </a:extLst>
          </p:cNvPr>
          <p:cNvPicPr>
            <a:picLocks noGrp="1" noChangeAspect="1"/>
          </p:cNvPicPr>
          <p:nvPr>
            <p:ph idx="1"/>
          </p:nvPr>
        </p:nvPicPr>
        <p:blipFill>
          <a:blip r:embed="rId2"/>
          <a:stretch>
            <a:fillRect/>
          </a:stretch>
        </p:blipFill>
        <p:spPr>
          <a:xfrm>
            <a:off x="1276349" y="1724025"/>
            <a:ext cx="8753475" cy="4705350"/>
          </a:xfrm>
        </p:spPr>
      </p:pic>
    </p:spTree>
    <p:extLst>
      <p:ext uri="{BB962C8B-B14F-4D97-AF65-F5344CB8AC3E}">
        <p14:creationId xmlns:p14="http://schemas.microsoft.com/office/powerpoint/2010/main" val="1801018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26A6D5-8C62-494A-BA61-C1D8B5A0FD72}"/>
              </a:ext>
            </a:extLst>
          </p:cNvPr>
          <p:cNvSpPr>
            <a:spLocks noGrp="1"/>
          </p:cNvSpPr>
          <p:nvPr>
            <p:ph idx="1"/>
          </p:nvPr>
        </p:nvSpPr>
        <p:spPr>
          <a:xfrm>
            <a:off x="1338874" y="1253331"/>
            <a:ext cx="8595360" cy="4351337"/>
          </a:xfrm>
        </p:spPr>
        <p:txBody>
          <a:bodyPr/>
          <a:lstStyle/>
          <a:p>
            <a:pPr algn="just"/>
            <a:r>
              <a:rPr lang="en-US" b="0" i="0" dirty="0">
                <a:solidFill>
                  <a:srgbClr val="555555"/>
                </a:solidFill>
                <a:effectLst/>
                <a:latin typeface="Times New Roman" panose="02020603050405020304" pitchFamily="18" charset="0"/>
                <a:cs typeface="Times New Roman" panose="02020603050405020304" pitchFamily="18" charset="0"/>
              </a:rPr>
              <a:t>This project consists of three sections. One senses the </a:t>
            </a:r>
            <a:r>
              <a:rPr lang="en-US" b="1" i="0" dirty="0">
                <a:solidFill>
                  <a:srgbClr val="555555"/>
                </a:solidFill>
                <a:effectLst/>
                <a:latin typeface="Times New Roman" panose="02020603050405020304" pitchFamily="18" charset="0"/>
                <a:cs typeface="Times New Roman" panose="02020603050405020304" pitchFamily="18" charset="0"/>
              </a:rPr>
              <a:t>temperature by using temperature sensor namely LM35</a:t>
            </a:r>
            <a:r>
              <a:rPr lang="en-US" b="0" i="0" dirty="0">
                <a:solidFill>
                  <a:srgbClr val="555555"/>
                </a:solidFill>
                <a:effectLst/>
                <a:latin typeface="Times New Roman" panose="02020603050405020304" pitchFamily="18" charset="0"/>
                <a:cs typeface="Times New Roman" panose="02020603050405020304" pitchFamily="18" charset="0"/>
              </a:rPr>
              <a:t>. The second </a:t>
            </a:r>
            <a:r>
              <a:rPr lang="en-US" b="1" i="0" dirty="0">
                <a:solidFill>
                  <a:srgbClr val="555555"/>
                </a:solidFill>
                <a:effectLst/>
                <a:latin typeface="Times New Roman" panose="02020603050405020304" pitchFamily="18" charset="0"/>
                <a:cs typeface="Times New Roman" panose="02020603050405020304" pitchFamily="18" charset="0"/>
              </a:rPr>
              <a:t>section reads the LM35 sensor module’s output and extracts temperature</a:t>
            </a:r>
            <a:r>
              <a:rPr lang="en-US" b="0" i="0" dirty="0">
                <a:solidFill>
                  <a:srgbClr val="555555"/>
                </a:solidFill>
                <a:effectLst/>
                <a:latin typeface="Times New Roman" panose="02020603050405020304" pitchFamily="18" charset="0"/>
                <a:cs typeface="Times New Roman" panose="02020603050405020304" pitchFamily="18" charset="0"/>
              </a:rPr>
              <a:t> value into a suitable number in Celsiu</a:t>
            </a:r>
            <a:r>
              <a:rPr lang="en-US" b="1" i="0" dirty="0">
                <a:solidFill>
                  <a:srgbClr val="555555"/>
                </a:solidFill>
                <a:effectLst/>
                <a:latin typeface="Times New Roman" panose="02020603050405020304" pitchFamily="18" charset="0"/>
                <a:cs typeface="Times New Roman" panose="02020603050405020304" pitchFamily="18" charset="0"/>
              </a:rPr>
              <a:t>s scale and control the fan speed by using PWM</a:t>
            </a:r>
            <a:r>
              <a:rPr lang="en-US" b="0" i="0" dirty="0">
                <a:solidFill>
                  <a:srgbClr val="555555"/>
                </a:solidFill>
                <a:effectLst/>
                <a:latin typeface="Times New Roman" panose="02020603050405020304" pitchFamily="18" charset="0"/>
                <a:cs typeface="Times New Roman" panose="02020603050405020304" pitchFamily="18" charset="0"/>
              </a:rPr>
              <a:t>. And last part of system shows humidity and temperature on LCD and Fan driver.</a:t>
            </a:r>
          </a:p>
          <a:p>
            <a:pPr algn="just"/>
            <a:r>
              <a:rPr lang="en-US" b="0" i="0" dirty="0">
                <a:solidFill>
                  <a:srgbClr val="555555"/>
                </a:solidFill>
                <a:effectLst/>
                <a:latin typeface="Times New Roman" panose="02020603050405020304" pitchFamily="18" charset="0"/>
                <a:cs typeface="Times New Roman" panose="02020603050405020304" pitchFamily="18" charset="0"/>
              </a:rPr>
              <a:t>Here in this project, we have used a sensor module namely LM35</a:t>
            </a:r>
            <a:r>
              <a:rPr lang="en-US" b="1" i="0" dirty="0">
                <a:solidFill>
                  <a:srgbClr val="555555"/>
                </a:solidFill>
                <a:effectLst/>
                <a:latin typeface="Times New Roman" panose="02020603050405020304" pitchFamily="18" charset="0"/>
                <a:cs typeface="Times New Roman" panose="02020603050405020304" pitchFamily="18" charset="0"/>
              </a:rPr>
              <a:t>.</a:t>
            </a:r>
            <a:r>
              <a:rPr lang="en-US" b="0" i="0" dirty="0">
                <a:solidFill>
                  <a:srgbClr val="555555"/>
                </a:solidFill>
                <a:effectLst/>
                <a:latin typeface="Times New Roman" panose="02020603050405020304" pitchFamily="18" charset="0"/>
                <a:cs typeface="Times New Roman" panose="02020603050405020304" pitchFamily="18" charset="0"/>
              </a:rPr>
              <a:t> Here we have only used this </a:t>
            </a:r>
            <a:r>
              <a:rPr lang="en-US" dirty="0">
                <a:solidFill>
                  <a:srgbClr val="555555"/>
                </a:solidFill>
                <a:latin typeface="Times New Roman" panose="02020603050405020304" pitchFamily="18" charset="0"/>
                <a:cs typeface="Times New Roman" panose="02020603050405020304" pitchFamily="18" charset="0"/>
              </a:rPr>
              <a:t>LM35</a:t>
            </a:r>
            <a:r>
              <a:rPr lang="en-US" b="0" i="0" dirty="0">
                <a:solidFill>
                  <a:srgbClr val="555555"/>
                </a:solidFill>
                <a:effectLst/>
                <a:latin typeface="Times New Roman" panose="02020603050405020304" pitchFamily="18" charset="0"/>
                <a:cs typeface="Times New Roman" panose="02020603050405020304" pitchFamily="18" charset="0"/>
              </a:rPr>
              <a:t> sensor for sensing temperature, and then programmed our Arduino according to the requirements.</a:t>
            </a:r>
          </a:p>
          <a:p>
            <a:pPr algn="just"/>
            <a:r>
              <a:rPr lang="en-US" b="0" i="0" dirty="0">
                <a:solidFill>
                  <a:srgbClr val="555555"/>
                </a:solidFill>
                <a:effectLst/>
                <a:latin typeface="Times New Roman" panose="02020603050405020304" pitchFamily="18" charset="0"/>
                <a:cs typeface="Times New Roman" panose="02020603050405020304" pitchFamily="18" charset="0"/>
              </a:rPr>
              <a:t>Working on this project is very simple. We have created PWM at PWM pin of Arduino and applied it at base terminal of the transistor. Then transistor creates a voltage according to the PWM input.</a:t>
            </a:r>
          </a:p>
          <a:p>
            <a:pPr algn="just"/>
            <a:endParaRPr lang="en-US" b="0" i="0" dirty="0">
              <a:solidFill>
                <a:srgbClr val="555555"/>
              </a:solidFill>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93799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DE9B77-01FB-40CD-A4B6-B776B4686D1E}"/>
              </a:ext>
            </a:extLst>
          </p:cNvPr>
          <p:cNvSpPr>
            <a:spLocks noGrp="1"/>
          </p:cNvSpPr>
          <p:nvPr>
            <p:ph idx="1"/>
          </p:nvPr>
        </p:nvSpPr>
        <p:spPr>
          <a:xfrm>
            <a:off x="1261872" y="1252240"/>
            <a:ext cx="9348978" cy="4927897"/>
          </a:xfrm>
        </p:spPr>
        <p:txBody>
          <a:bodyPr>
            <a:noAutofit/>
          </a:bodyPr>
          <a:lstStyle/>
          <a:p>
            <a:pPr marL="0" indent="0">
              <a:lnSpc>
                <a:spcPct val="220000"/>
              </a:lnSpc>
              <a:buNone/>
            </a:pPr>
            <a:endParaRPr lang="en-US" dirty="0">
              <a:latin typeface="Calibri" panose="020F0502020204030204" pitchFamily="34" charset="0"/>
              <a:cs typeface="Calibri" panose="020F0502020204030204" pitchFamily="34" charset="0"/>
            </a:endParaRPr>
          </a:p>
          <a:p>
            <a:pPr marL="0" indent="0">
              <a:lnSpc>
                <a:spcPct val="220000"/>
              </a:lnSpc>
              <a:buNone/>
            </a:pPr>
            <a:endParaRPr lang="en-US" dirty="0">
              <a:latin typeface="Calibri" panose="020F0502020204030204" pitchFamily="34" charset="0"/>
              <a:cs typeface="Calibri" panose="020F0502020204030204" pitchFamily="34" charset="0"/>
            </a:endParaRPr>
          </a:p>
          <a:p>
            <a:pPr marL="0" indent="0">
              <a:lnSpc>
                <a:spcPct val="220000"/>
              </a:lnSpc>
              <a:buNone/>
            </a:pPr>
            <a:r>
              <a:rPr lang="en-US" dirty="0">
                <a:latin typeface="Calibri" panose="020F0502020204030204" pitchFamily="34" charset="0"/>
                <a:cs typeface="Calibri" panose="020F0502020204030204" pitchFamily="34" charset="0"/>
              </a:rPr>
              <a:t> </a:t>
            </a:r>
            <a:endParaRPr lang="en-IN"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28AFE9A-CB72-4A7E-A422-F22C9BDC948C}"/>
              </a:ext>
            </a:extLst>
          </p:cNvPr>
          <p:cNvSpPr txBox="1"/>
          <p:nvPr/>
        </p:nvSpPr>
        <p:spPr>
          <a:xfrm>
            <a:off x="350620" y="1655822"/>
            <a:ext cx="10766559" cy="4524315"/>
          </a:xfrm>
          <a:prstGeom prst="rect">
            <a:avLst/>
          </a:prstGeom>
          <a:noFill/>
        </p:spPr>
        <p:txBody>
          <a:bodyPr wrap="square" rtlCol="0">
            <a:spAutoFit/>
          </a:bodyPr>
          <a:lstStyle/>
          <a:p>
            <a:pPr marL="45720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As the temperature is proportional to the output voltage, so whenever there is a rise in surrounding temperature  so output voltage also increases which results in increase of fan speed.</a:t>
            </a:r>
          </a:p>
          <a:p>
            <a:pPr marL="45720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Here the minimum temperature is set as 30֯ and maximum temperature as 45</a:t>
            </a:r>
            <a:r>
              <a:rPr lang="he-IL" sz="240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That means when the temperature is around 30֯ the fan speed is at minimum while at 45 </a:t>
            </a:r>
            <a:r>
              <a:rPr lang="he-IL" sz="240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temperature the fan speed is maximum that is 100%.</a:t>
            </a:r>
          </a:p>
          <a:p>
            <a:pPr marL="45720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PWM output is generated by the Arduino at pin 11 which is connected to the fan. Voltage Divider bias is used to increase/decrease the voltage drop at the gate terminal of the MOSFET. MOSFETs are better for high-power applications because they can switch faster than BJTs.</a:t>
            </a:r>
          </a:p>
          <a:p>
            <a:pPr marL="45720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Diode is used alongside a DC fan to prevent voltage spikes while switching of the circuit .It provides a path for the current to flow when power is disconnected. </a:t>
            </a:r>
            <a:endParaRPr lang="en-IN" sz="24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7262F55-2DFC-451E-8160-CABCC7726A06}"/>
              </a:ext>
            </a:extLst>
          </p:cNvPr>
          <p:cNvSpPr/>
          <p:nvPr/>
        </p:nvSpPr>
        <p:spPr>
          <a:xfrm>
            <a:off x="3630203" y="462260"/>
            <a:ext cx="3826689" cy="923330"/>
          </a:xfrm>
          <a:prstGeom prst="rect">
            <a:avLst/>
          </a:prstGeom>
          <a:noFill/>
        </p:spPr>
        <p:txBody>
          <a:bodyPr wrap="none" lIns="91440" tIns="45720" rIns="91440" bIns="45720">
            <a:spAutoFit/>
          </a:bodyPr>
          <a:lstStyle/>
          <a:p>
            <a:pPr algn="ctr"/>
            <a:r>
              <a:rPr lang="en-US" sz="5400" dirty="0">
                <a:ln w="0"/>
                <a:solidFill>
                  <a:srgbClr val="FF0000"/>
                </a:solidFill>
                <a:effectLst>
                  <a:outerShdw blurRad="38100" dist="19050" dir="2700000" algn="tl" rotWithShape="0">
                    <a:schemeClr val="dk1">
                      <a:alpha val="40000"/>
                    </a:schemeClr>
                  </a:outerShdw>
                </a:effectLst>
              </a:rPr>
              <a:t>WORKING</a:t>
            </a:r>
            <a:endParaRPr lang="en-US" sz="54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91173646"/>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View</Template>
  <TotalTime>491</TotalTime>
  <Words>1265</Words>
  <Application>Microsoft Office PowerPoint</Application>
  <PresentationFormat>Widescreen</PresentationFormat>
  <Paragraphs>88</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Century Schoolbook</vt:lpstr>
      <vt:lpstr>Times New Roman</vt:lpstr>
      <vt:lpstr>Wingdings</vt:lpstr>
      <vt:lpstr>Wingdings 2</vt:lpstr>
      <vt:lpstr>View</vt:lpstr>
      <vt:lpstr>PowerPoint Presentation</vt:lpstr>
      <vt:lpstr>PowerPoint Presentation</vt:lpstr>
      <vt:lpstr>INTRODUCTION</vt:lpstr>
      <vt:lpstr>PowerPoint Presentation</vt:lpstr>
      <vt:lpstr>PowerPoint Presentation</vt:lpstr>
      <vt:lpstr>APPLICATION:</vt:lpstr>
      <vt:lpstr>PowerPoint Presentation</vt:lpstr>
      <vt:lpstr>PowerPoint Presentation</vt:lpstr>
      <vt:lpstr>PowerPoint Presentation</vt:lpstr>
      <vt:lpstr>PowerPoint Presentation</vt:lpstr>
      <vt:lpstr>STIMULATION</vt:lpstr>
      <vt:lpstr>STIMULATION</vt:lpstr>
      <vt:lpstr>STIMULATION</vt:lpstr>
      <vt:lpstr>PWM</vt:lpstr>
      <vt:lpstr>PWM</vt:lpstr>
      <vt:lpstr>PowerPoint Presentation</vt:lpstr>
      <vt:lpstr>PowerPoint Presentation</vt:lpstr>
      <vt:lpstr>STIMULATION IN TINKERCAD</vt:lpstr>
      <vt:lpstr>PowerPoint Presentation</vt:lpstr>
      <vt:lpstr>ARDUINO CODE</vt:lpstr>
      <vt:lpstr>PowerPoint Presentation</vt:lpstr>
      <vt:lpstr>PowerPoint Presentation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AYUSHI YADAV</dc:creator>
  <cp:lastModifiedBy>ishita narang</cp:lastModifiedBy>
  <cp:revision>30</cp:revision>
  <dcterms:created xsi:type="dcterms:W3CDTF">2021-10-03T07:25:48Z</dcterms:created>
  <dcterms:modified xsi:type="dcterms:W3CDTF">2022-05-25T08:42:53Z</dcterms:modified>
</cp:coreProperties>
</file>